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handoutMasterIdLst>
    <p:handoutMasterId r:id="rId72"/>
  </p:handoutMasterIdLst>
  <p:sldIdLst>
    <p:sldId id="279" r:id="rId2"/>
    <p:sldId id="257" r:id="rId3"/>
    <p:sldId id="282" r:id="rId4"/>
    <p:sldId id="283" r:id="rId5"/>
    <p:sldId id="297" r:id="rId6"/>
    <p:sldId id="258" r:id="rId7"/>
    <p:sldId id="260" r:id="rId8"/>
    <p:sldId id="280" r:id="rId9"/>
    <p:sldId id="261" r:id="rId10"/>
    <p:sldId id="263" r:id="rId11"/>
    <p:sldId id="281" r:id="rId12"/>
    <p:sldId id="284" r:id="rId13"/>
    <p:sldId id="264" r:id="rId14"/>
    <p:sldId id="265" r:id="rId15"/>
    <p:sldId id="267" r:id="rId16"/>
    <p:sldId id="268" r:id="rId17"/>
    <p:sldId id="269"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324" r:id="rId31"/>
    <p:sldId id="325" r:id="rId32"/>
    <p:sldId id="327" r:id="rId33"/>
    <p:sldId id="326" r:id="rId34"/>
    <p:sldId id="328" r:id="rId35"/>
    <p:sldId id="329" r:id="rId36"/>
    <p:sldId id="330" r:id="rId37"/>
    <p:sldId id="331" r:id="rId38"/>
    <p:sldId id="298" r:id="rId39"/>
    <p:sldId id="334" r:id="rId40"/>
    <p:sldId id="335" r:id="rId41"/>
    <p:sldId id="336" r:id="rId42"/>
    <p:sldId id="337" r:id="rId43"/>
    <p:sldId id="33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32" r:id="rId70"/>
    <p:sldId id="333" r:id="rId71"/>
  </p:sldIdLst>
  <p:sldSz cx="9144000" cy="6858000" type="screen4x3"/>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23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9AD6CB6-6C28-4122-A3BF-624D1D2CA957}" type="datetimeFigureOut">
              <a:rPr lang="tr-TR" smtClean="0"/>
              <a:t>4.3.2018</a:t>
            </a:fld>
            <a:endParaRPr lang="tr-TR"/>
          </a:p>
        </p:txBody>
      </p:sp>
      <p:sp>
        <p:nvSpPr>
          <p:cNvPr id="4" name="Altbilgi Yer Tutucusu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4B58155-DA3C-49EA-9E00-8AF962DAE36D}" type="slidenum">
              <a:rPr lang="tr-TR" smtClean="0"/>
              <a:t>‹#›</a:t>
            </a:fld>
            <a:endParaRPr lang="tr-TR"/>
          </a:p>
        </p:txBody>
      </p:sp>
    </p:spTree>
    <p:extLst>
      <p:ext uri="{BB962C8B-B14F-4D97-AF65-F5344CB8AC3E}">
        <p14:creationId xmlns:p14="http://schemas.microsoft.com/office/powerpoint/2010/main" val="1675931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4.3.2018</a:t>
            </a:fld>
            <a:endParaRPr lang="tr-TR"/>
          </a:p>
        </p:txBody>
      </p:sp>
      <p:sp>
        <p:nvSpPr>
          <p:cNvPr id="5" name="Footer Placeholder 4"/>
          <p:cNvSpPr>
            <a:spLocks noGrp="1"/>
          </p:cNvSpPr>
          <p:nvPr>
            <p:ph type="ftr" sz="quarter" idx="11"/>
          </p:nvPr>
        </p:nvSpPr>
        <p:spPr/>
        <p:txBody>
          <a:bodyPr/>
          <a:lstStyle/>
          <a:p>
            <a:endParaRPr lang="tr-T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4.3.2018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4.3.2018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4.3.2018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7" name="Date Placeholder 6"/>
          <p:cNvSpPr>
            <a:spLocks noGrp="1"/>
          </p:cNvSpPr>
          <p:nvPr>
            <p:ph type="dt" sz="half" idx="10"/>
          </p:nvPr>
        </p:nvSpPr>
        <p:spPr/>
        <p:txBody>
          <a:bodyPr/>
          <a:lstStyle/>
          <a:p>
            <a:fld id="{A23720DD-5B6D-40BF-8493-A6B52D484E6B}" type="datetimeFigureOut">
              <a:rPr lang="tr-TR" smtClean="0"/>
              <a:t>4.3.2018</a:t>
            </a:fld>
            <a:endParaRPr lang="tr-TR"/>
          </a:p>
        </p:txBody>
      </p:sp>
      <p:sp>
        <p:nvSpPr>
          <p:cNvPr id="8" name="Slide Number Placeholder 7"/>
          <p:cNvSpPr>
            <a:spLocks noGrp="1"/>
          </p:cNvSpPr>
          <p:nvPr>
            <p:ph type="sldNum" sz="quarter" idx="11"/>
          </p:nvPr>
        </p:nvSpPr>
        <p:spPr/>
        <p:txBody>
          <a:bodyPr/>
          <a:lstStyle/>
          <a:p>
            <a:fld id="{F302176B-0E47-46AC-8F43-DAB4B8A37D06}" type="slidenum">
              <a:rPr lang="tr-TR" smtClean="0"/>
              <a:t>‹#›</a:t>
            </a:fld>
            <a:endParaRPr lang="tr-TR"/>
          </a:p>
        </p:txBody>
      </p:sp>
      <p:sp>
        <p:nvSpPr>
          <p:cNvPr id="9" name="Footer Placeholder 8"/>
          <p:cNvSpPr>
            <a:spLocks noGrp="1"/>
          </p:cNvSpPr>
          <p:nvPr>
            <p:ph type="ftr" sz="quarter" idx="12"/>
          </p:nvPr>
        </p:nvSpPr>
        <p:spPr/>
        <p:txBody>
          <a:bodyPr/>
          <a:lstStyle/>
          <a:p>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t>4.3.2018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tr-TR" smtClean="0"/>
              <a:t>Asıl metin stillerini düzenlemek için tıklatın</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t>4.3.2018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A23720DD-5B6D-40BF-8493-A6B52D484E6B}" type="datetimeFigureOut">
              <a:rPr lang="tr-TR" smtClean="0"/>
              <a:t>4.3.2018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t>4.3.2018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t>4.3.2018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
        <p:nvSpPr>
          <p:cNvPr id="8" name="Title 7"/>
          <p:cNvSpPr>
            <a:spLocks noGrp="1"/>
          </p:cNvSpPr>
          <p:nvPr>
            <p:ph type="title"/>
          </p:nvPr>
        </p:nvSpPr>
        <p:spPr/>
        <p:txBody>
          <a:bodyPr/>
          <a:lstStyle/>
          <a:p>
            <a:r>
              <a:rPr lang="tr-TR" smtClean="0"/>
              <a:t>Asıl başlık stili için tıklatın</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t>4.3.2018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02176B-0E47-46AC-8F43-DAB4B8A37D06}" type="slidenum">
              <a:rPr lang="tr-TR" smtClean="0"/>
              <a:t>‹#›</a:t>
            </a:fld>
            <a:endParaRPr lang="tr-T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tr-TR" smtClean="0"/>
              <a:t>Asıl başlık stili için tıklatın</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A23720DD-5B6D-40BF-8493-A6B52D484E6B}" type="datetimeFigureOut">
              <a:rPr lang="tr-TR" smtClean="0"/>
              <a:t>4.3.2018</a:t>
            </a:fld>
            <a:endParaRPr lang="tr-T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tr-T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02176B-0E47-46AC-8F43-DAB4B8A37D06}" type="slidenum">
              <a:rPr lang="tr-TR" smtClean="0"/>
              <a:t>‹#›</a:t>
            </a:fld>
            <a:endParaRPr lang="tr-T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cstate="print">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rcRect b="22511"/>
          <a:stretch/>
        </p:blipFill>
        <p:spPr>
          <a:xfrm>
            <a:off x="0" y="0"/>
            <a:ext cx="9144000" cy="6858000"/>
          </a:xfrm>
          <a:prstGeom prst="rect">
            <a:avLst/>
          </a:prstGeom>
        </p:spPr>
      </p:pic>
      <p:sp>
        <p:nvSpPr>
          <p:cNvPr id="6" name="TextBox 5"/>
          <p:cNvSpPr txBox="1"/>
          <p:nvPr/>
        </p:nvSpPr>
        <p:spPr>
          <a:xfrm>
            <a:off x="0" y="0"/>
            <a:ext cx="9144000" cy="150810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tr-TR" sz="2800" dirty="0" smtClean="0">
                <a:solidFill>
                  <a:schemeClr val="tx1"/>
                </a:solidFill>
                <a:effectLst>
                  <a:outerShdw blurRad="50800" dist="38100" dir="5400000" algn="t" rotWithShape="0">
                    <a:prstClr val="black">
                      <a:alpha val="40000"/>
                    </a:prstClr>
                  </a:outerShdw>
                </a:effectLst>
              </a:rPr>
              <a:t>AKŞAR ÇOK PROGRAMLI ANADOLU LİSESİ</a:t>
            </a:r>
          </a:p>
          <a:p>
            <a:pPr algn="ctr"/>
            <a:r>
              <a:rPr lang="tr-TR" sz="3200" dirty="0" smtClean="0">
                <a:solidFill>
                  <a:schemeClr val="tx1"/>
                </a:solidFill>
                <a:effectLst>
                  <a:outerShdw blurRad="50800" dist="38100" dir="5400000" algn="t" rotWithShape="0">
                    <a:prstClr val="black">
                      <a:alpha val="40000"/>
                    </a:prstClr>
                  </a:outerShdw>
                </a:effectLst>
              </a:rPr>
              <a:t>REHBERLİK SERVİSİ</a:t>
            </a:r>
            <a:endParaRPr lang="en-US" sz="2400" dirty="0" smtClean="0">
              <a:solidFill>
                <a:schemeClr val="tx1"/>
              </a:solidFill>
            </a:endParaRPr>
          </a:p>
          <a:p>
            <a:pPr algn="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ndParaRPr>
          </a:p>
        </p:txBody>
      </p:sp>
      <p:sp>
        <p:nvSpPr>
          <p:cNvPr id="4" name="TextBox 5"/>
          <p:cNvSpPr txBox="1"/>
          <p:nvPr/>
        </p:nvSpPr>
        <p:spPr>
          <a:xfrm>
            <a:off x="20960" y="1474619"/>
            <a:ext cx="9144000" cy="3170099"/>
          </a:xfrm>
          <a:prstGeom prst="rect">
            <a:avLst/>
          </a:prstGeom>
          <a:noFill/>
        </p:spPr>
        <p:txBody>
          <a:bodyPr wrap="square" rtlCol="0">
            <a:spAutoFit/>
          </a:bodyPr>
          <a:lstStyle/>
          <a:p>
            <a:pPr algn="ctr"/>
            <a:endParaRPr lang="tr-TR" sz="3600" dirty="0">
              <a:solidFill>
                <a:schemeClr val="bg1"/>
              </a:solidFill>
              <a:effectLst>
                <a:outerShdw blurRad="50800" dist="38100" dir="5400000" algn="t" rotWithShape="0">
                  <a:prstClr val="black">
                    <a:alpha val="40000"/>
                  </a:prstClr>
                </a:outerShdw>
              </a:effectLst>
              <a:latin typeface="+mj-lt"/>
            </a:endParaRPr>
          </a:p>
          <a:p>
            <a:pPr algn="ctr"/>
            <a:endParaRPr lang="tr-TR" sz="2800" dirty="0" smtClean="0">
              <a:solidFill>
                <a:schemeClr val="bg1"/>
              </a:solidFill>
              <a:effectLst>
                <a:outerShdw blurRad="50800" dist="38100" dir="5400000" algn="t" rotWithShape="0">
                  <a:prstClr val="black">
                    <a:alpha val="40000"/>
                  </a:prstClr>
                </a:outerShdw>
              </a:effectLst>
              <a:latin typeface="+mj-lt"/>
            </a:endParaRPr>
          </a:p>
          <a:p>
            <a:pPr algn="ctr"/>
            <a:endParaRPr lang="tr-TR" sz="2800" dirty="0" smtClean="0">
              <a:solidFill>
                <a:schemeClr val="bg1"/>
              </a:solidFill>
              <a:effectLst>
                <a:outerShdw blurRad="50800" dist="38100" dir="5400000" algn="t" rotWithShape="0">
                  <a:prstClr val="black">
                    <a:alpha val="40000"/>
                  </a:prstClr>
                </a:outerShdw>
              </a:effectLst>
              <a:latin typeface="+mj-lt"/>
            </a:endParaRPr>
          </a:p>
          <a:p>
            <a:pPr algn="ctr"/>
            <a:r>
              <a:rPr lang="tr-TR" sz="2800" dirty="0" smtClean="0">
                <a:solidFill>
                  <a:schemeClr val="bg1"/>
                </a:solidFill>
                <a:effectLst>
                  <a:outerShdw blurRad="50800" dist="38100" dir="5400000" algn="t" rotWithShape="0">
                    <a:prstClr val="black">
                      <a:alpha val="40000"/>
                    </a:prstClr>
                  </a:outerShdw>
                </a:effectLst>
                <a:latin typeface="+mj-lt"/>
              </a:rPr>
              <a:t>YÜKSEKÖĞRETİM KURUMLARI SINAVI </a:t>
            </a:r>
            <a:r>
              <a:rPr lang="tr-TR" sz="3600" b="1" dirty="0" smtClean="0">
                <a:solidFill>
                  <a:schemeClr val="bg1"/>
                </a:solidFill>
                <a:effectLst>
                  <a:outerShdw blurRad="50800" dist="38100" dir="5400000" algn="t" rotWithShape="0">
                    <a:prstClr val="black">
                      <a:alpha val="40000"/>
                    </a:prstClr>
                  </a:outerShdw>
                </a:effectLst>
                <a:latin typeface="+mj-lt"/>
              </a:rPr>
              <a:t> </a:t>
            </a:r>
          </a:p>
          <a:p>
            <a:pPr algn="ctr"/>
            <a:endParaRPr lang="tr-TR" sz="3600" b="1" dirty="0" smtClean="0">
              <a:solidFill>
                <a:schemeClr val="bg1"/>
              </a:solidFill>
              <a:effectLst>
                <a:outerShdw blurRad="50800" dist="38100" dir="5400000" algn="t" rotWithShape="0">
                  <a:prstClr val="black">
                    <a:alpha val="40000"/>
                  </a:prstClr>
                </a:outerShdw>
              </a:effectLst>
              <a:latin typeface="+mj-lt"/>
            </a:endParaRPr>
          </a:p>
          <a:p>
            <a:pPr algn="ctr"/>
            <a:r>
              <a:rPr lang="tr-TR" sz="3600" b="1" dirty="0" smtClean="0">
                <a:solidFill>
                  <a:schemeClr val="bg1"/>
                </a:solidFill>
                <a:effectLst>
                  <a:outerShdw blurRad="50800" dist="38100" dir="5400000" algn="t" rotWithShape="0">
                    <a:prstClr val="black">
                      <a:alpha val="40000"/>
                    </a:prstClr>
                  </a:outerShdw>
                </a:effectLst>
                <a:latin typeface="+mj-lt"/>
              </a:rPr>
              <a:t>TANITIM TOPLANTISI</a:t>
            </a:r>
            <a:endParaRPr lang="en-US" sz="3600" b="1" dirty="0" smtClean="0">
              <a:solidFill>
                <a:schemeClr val="bg1"/>
              </a:solidFill>
              <a:effectLst>
                <a:outerShdw blurRad="50800" dist="38100" dir="5400000" algn="t" rotWithShape="0">
                  <a:prstClr val="black">
                    <a:alpha val="40000"/>
                  </a:prstClr>
                </a:outerShdw>
              </a:effectLst>
              <a:latin typeface="+mj-lt"/>
            </a:endParaRPr>
          </a:p>
        </p:txBody>
      </p:sp>
      <p:pic>
        <p:nvPicPr>
          <p:cNvPr id="9" name="Picture 16" descr="kus"/>
          <p:cNvPicPr>
            <a:picLocks noChangeAspect="1" noChangeArrowheads="1" noCrop="1"/>
          </p:cNvPicPr>
          <p:nvPr/>
        </p:nvPicPr>
        <p:blipFill>
          <a:blip r:embed="rId4" cstate="print"/>
          <a:srcRect/>
          <a:stretch>
            <a:fillRect/>
          </a:stretch>
        </p:blipFill>
        <p:spPr bwMode="auto">
          <a:xfrm>
            <a:off x="-198276" y="318978"/>
            <a:ext cx="1358900" cy="1003300"/>
          </a:xfrm>
          <a:prstGeom prst="rect">
            <a:avLst/>
          </a:prstGeom>
          <a:noFill/>
        </p:spPr>
      </p:pic>
      <p:pic>
        <p:nvPicPr>
          <p:cNvPr id="11" name="Picture 16" descr="kus"/>
          <p:cNvPicPr>
            <a:picLocks noChangeAspect="1" noChangeArrowheads="1" noCrop="1"/>
          </p:cNvPicPr>
          <p:nvPr/>
        </p:nvPicPr>
        <p:blipFill>
          <a:blip r:embed="rId4" cstate="print"/>
          <a:srcRect/>
          <a:stretch>
            <a:fillRect/>
          </a:stretch>
        </p:blipFill>
        <p:spPr bwMode="auto">
          <a:xfrm>
            <a:off x="6236254" y="606425"/>
            <a:ext cx="1358900" cy="1003300"/>
          </a:xfrm>
          <a:prstGeom prst="rect">
            <a:avLst/>
          </a:prstGeom>
          <a:noFill/>
        </p:spPr>
      </p:pic>
      <p:pic>
        <p:nvPicPr>
          <p:cNvPr id="12" name="Picture 16" descr="kus"/>
          <p:cNvPicPr>
            <a:picLocks noChangeAspect="1" noChangeArrowheads="1" noCrop="1"/>
          </p:cNvPicPr>
          <p:nvPr/>
        </p:nvPicPr>
        <p:blipFill>
          <a:blip r:embed="rId4" cstate="print"/>
          <a:srcRect/>
          <a:stretch>
            <a:fillRect/>
          </a:stretch>
        </p:blipFill>
        <p:spPr bwMode="auto">
          <a:xfrm>
            <a:off x="1291258" y="548680"/>
            <a:ext cx="1358900" cy="1003300"/>
          </a:xfrm>
          <a:prstGeom prst="rect">
            <a:avLst/>
          </a:prstGeom>
          <a:noFill/>
        </p:spPr>
      </p:pic>
      <p:pic>
        <p:nvPicPr>
          <p:cNvPr id="13" name="Picture 9" descr="BAYRAK"/>
          <p:cNvPicPr>
            <a:picLocks noChangeAspect="1" noChangeArrowheads="1" noCrop="1"/>
          </p:cNvPicPr>
          <p:nvPr/>
        </p:nvPicPr>
        <p:blipFill>
          <a:blip r:embed="rId5" cstate="print"/>
          <a:srcRect/>
          <a:stretch>
            <a:fillRect/>
          </a:stretch>
        </p:blipFill>
        <p:spPr bwMode="auto">
          <a:xfrm>
            <a:off x="7334250" y="5570537"/>
            <a:ext cx="1809750" cy="1287463"/>
          </a:xfrm>
          <a:prstGeom prst="rect">
            <a:avLst/>
          </a:prstGeom>
          <a:noFill/>
        </p:spPr>
      </p:pic>
      <p:pic>
        <p:nvPicPr>
          <p:cNvPr id="14" name="Picture 14" descr="tiviti"/>
          <p:cNvPicPr>
            <a:picLocks noChangeAspect="1" noChangeArrowheads="1" noCrop="1"/>
          </p:cNvPicPr>
          <p:nvPr/>
        </p:nvPicPr>
        <p:blipFill>
          <a:blip r:embed="rId6" cstate="print"/>
          <a:srcRect/>
          <a:stretch>
            <a:fillRect/>
          </a:stretch>
        </p:blipFill>
        <p:spPr bwMode="auto">
          <a:xfrm rot="2146037">
            <a:off x="-1477318" y="7731125"/>
            <a:ext cx="431800" cy="366712"/>
          </a:xfrm>
          <a:prstGeom prst="rect">
            <a:avLst/>
          </a:prstGeom>
          <a:noFill/>
        </p:spPr>
      </p:pic>
      <p:pic>
        <p:nvPicPr>
          <p:cNvPr id="15" name="Picture 9" descr="BAYRAK"/>
          <p:cNvPicPr>
            <a:picLocks noChangeAspect="1" noChangeArrowheads="1" noCrop="1"/>
          </p:cNvPicPr>
          <p:nvPr/>
        </p:nvPicPr>
        <p:blipFill>
          <a:blip r:embed="rId5" cstate="print"/>
          <a:srcRect/>
          <a:stretch>
            <a:fillRect/>
          </a:stretch>
        </p:blipFill>
        <p:spPr bwMode="auto">
          <a:xfrm>
            <a:off x="0" y="5570537"/>
            <a:ext cx="1809750" cy="1287463"/>
          </a:xfrm>
          <a:prstGeom prst="rect">
            <a:avLst/>
          </a:prstGeom>
          <a:noFill/>
        </p:spPr>
      </p:pic>
      <p:pic>
        <p:nvPicPr>
          <p:cNvPr id="47" name="Picture 9" descr="http://img.webme.com/pic/f/fbmlkodarsiv/hosgeldiniz-gifleri-17.gif"/>
          <p:cNvPicPr>
            <a:picLocks noChangeAspect="1" noChangeArrowheads="1" noCrop="1"/>
          </p:cNvPicPr>
          <p:nvPr/>
        </p:nvPicPr>
        <p:blipFill>
          <a:blip r:embed="rId7" cstate="print"/>
          <a:srcRect/>
          <a:stretch>
            <a:fillRect/>
          </a:stretch>
        </p:blipFill>
        <p:spPr bwMode="auto">
          <a:xfrm>
            <a:off x="1970708" y="5157192"/>
            <a:ext cx="5121572" cy="1688468"/>
          </a:xfrm>
          <a:prstGeom prst="rect">
            <a:avLst/>
          </a:prstGeom>
          <a:noFill/>
          <a:ln w="9525">
            <a:noFill/>
            <a:miter lim="800000"/>
            <a:headEnd/>
            <a:tailEnd/>
          </a:ln>
        </p:spPr>
      </p:pic>
      <p:pic>
        <p:nvPicPr>
          <p:cNvPr id="16" name="Picture 16" descr="kus"/>
          <p:cNvPicPr>
            <a:picLocks noChangeAspect="1" noChangeArrowheads="1" noCrop="1"/>
          </p:cNvPicPr>
          <p:nvPr/>
        </p:nvPicPr>
        <p:blipFill>
          <a:blip r:embed="rId4" cstate="print"/>
          <a:srcRect/>
          <a:stretch>
            <a:fillRect/>
          </a:stretch>
        </p:blipFill>
        <p:spPr bwMode="auto">
          <a:xfrm>
            <a:off x="7587084" y="483235"/>
            <a:ext cx="1358900" cy="1003300"/>
          </a:xfrm>
          <a:prstGeom prst="rect">
            <a:avLst/>
          </a:prstGeom>
          <a:noFill/>
        </p:spPr>
      </p:pic>
    </p:spTree>
    <p:extLst>
      <p:ext uri="{BB962C8B-B14F-4D97-AF65-F5344CB8AC3E}">
        <p14:creationId xmlns:p14="http://schemas.microsoft.com/office/powerpoint/2010/main" val="4188263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8945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230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074" name="Picture 2" descr="C:\Users\REHBERLİK\Desktop\yks\ikinci oturum soru sü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782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298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normAutofit/>
          </a:bodyPr>
          <a:lstStyle/>
          <a:p>
            <a:r>
              <a:rPr lang="tr-TR" sz="2800" dirty="0" smtClean="0"/>
              <a:t>Bütün testler tek </a:t>
            </a:r>
            <a:r>
              <a:rPr lang="tr-TR" sz="2800" dirty="0" err="1" smtClean="0"/>
              <a:t>kİtapçIkta</a:t>
            </a:r>
            <a:r>
              <a:rPr lang="tr-TR" sz="2800" dirty="0" smtClean="0"/>
              <a:t> </a:t>
            </a:r>
            <a:endParaRPr lang="tr-TR" sz="2800" dirty="0"/>
          </a:p>
        </p:txBody>
      </p:sp>
      <p:sp>
        <p:nvSpPr>
          <p:cNvPr id="3" name="İçerik Yer Tutucusu 2"/>
          <p:cNvSpPr>
            <a:spLocks noGrp="1"/>
          </p:cNvSpPr>
          <p:nvPr>
            <p:ph idx="1"/>
          </p:nvPr>
        </p:nvSpPr>
        <p:spPr/>
        <p:txBody>
          <a:bodyPr/>
          <a:lstStyle/>
          <a:p>
            <a:pPr marL="342900" indent="-342900">
              <a:buFont typeface="Wingdings" panose="05000000000000000000" pitchFamily="2" charset="2"/>
              <a:buChar char="q"/>
            </a:pPr>
            <a:r>
              <a:rPr lang="tr-TR" dirty="0" err="1"/>
              <a:t>AYT’de</a:t>
            </a:r>
            <a:r>
              <a:rPr lang="tr-TR" dirty="0"/>
              <a:t> adaylar, hesaplanmasını istedikleri puan türü için gereken testleri cevaplayacaklardır.</a:t>
            </a:r>
          </a:p>
        </p:txBody>
      </p:sp>
    </p:spTree>
    <p:extLst>
      <p:ext uri="{BB962C8B-B14F-4D97-AF65-F5344CB8AC3E}">
        <p14:creationId xmlns:p14="http://schemas.microsoft.com/office/powerpoint/2010/main" val="2317821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9644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179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122" name="Picture 2" descr="C:\Users\REHBERLİK\Desktop\yks\dil sınav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44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259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64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729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364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673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0269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722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normAutofit fontScale="90000"/>
          </a:bodyPr>
          <a:lstStyle/>
          <a:p>
            <a:r>
              <a:rPr lang="tr-TR" dirty="0" smtClean="0"/>
              <a:t>OBP YERLEŞTİRME PUANLARINA NASIL EKLENECEK ?</a:t>
            </a:r>
            <a:endParaRPr lang="tr-TR" dirty="0"/>
          </a:p>
        </p:txBody>
      </p:sp>
      <p:sp>
        <p:nvSpPr>
          <p:cNvPr id="3" name="İçerik Yer Tutucusu 2"/>
          <p:cNvSpPr>
            <a:spLocks noGrp="1"/>
          </p:cNvSpPr>
          <p:nvPr>
            <p:ph idx="1"/>
          </p:nvPr>
        </p:nvSpPr>
        <p:spPr/>
        <p:txBody>
          <a:bodyPr/>
          <a:lstStyle/>
          <a:p>
            <a:pPr marL="342900" indent="-342900">
              <a:buFont typeface="Wingdings" panose="05000000000000000000" pitchFamily="2" charset="2"/>
              <a:buChar char="q"/>
            </a:pPr>
            <a:r>
              <a:rPr lang="tr-TR" dirty="0"/>
              <a:t>Ortaöğretim bitirme notları en küçüğü 250, en büyüğü 500 olmak üzere ortaöğretim başarı puanına dönüştürülecektir</a:t>
            </a:r>
            <a:r>
              <a:rPr lang="tr-TR" dirty="0" smtClean="0"/>
              <a:t>.</a:t>
            </a:r>
          </a:p>
          <a:p>
            <a:pPr marL="342900" indent="-342900">
              <a:buFont typeface="Wingdings" panose="05000000000000000000" pitchFamily="2" charset="2"/>
              <a:buChar char="q"/>
            </a:pPr>
            <a:r>
              <a:rPr lang="tr-TR" dirty="0"/>
              <a:t>Ortaöğretimde alınan 100 üzerinden diploma notu, 5 ile çarpılarak Ortaöğretim Başarı Puanına (OBP) dönüştürülecektir. Böylece, 50 olan en düşük diploma notu için OBP 250 olacak, en yüksek 100 olan diploma notu için de OBP 500 olacaktır</a:t>
            </a:r>
            <a:r>
              <a:rPr lang="tr-TR" dirty="0" smtClean="0"/>
              <a:t>. OBP 0,12 ile çarpılarak yerleştirmeye eklenecek puan ortaya çıkacaktır. </a:t>
            </a:r>
          </a:p>
          <a:p>
            <a:r>
              <a:rPr lang="tr-TR" dirty="0" smtClean="0"/>
              <a:t> </a:t>
            </a:r>
            <a:endParaRPr lang="tr-TR" dirty="0"/>
          </a:p>
        </p:txBody>
      </p:sp>
      <p:sp>
        <p:nvSpPr>
          <p:cNvPr id="4" name="Akış Çizelgesi: İşlem 3"/>
          <p:cNvSpPr/>
          <p:nvPr/>
        </p:nvSpPr>
        <p:spPr>
          <a:xfrm>
            <a:off x="683568" y="4581128"/>
            <a:ext cx="7272808" cy="129614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!!!Diploma </a:t>
            </a:r>
            <a:r>
              <a:rPr lang="tr-TR" dirty="0"/>
              <a:t>notu bildirilmeyen adayların diploma notu ile 50’nin altında olan diploma notları, 50 olarak değerlendirmeye alınacaktır.</a:t>
            </a:r>
          </a:p>
        </p:txBody>
      </p:sp>
    </p:spTree>
    <p:extLst>
      <p:ext uri="{BB962C8B-B14F-4D97-AF65-F5344CB8AC3E}">
        <p14:creationId xmlns:p14="http://schemas.microsoft.com/office/powerpoint/2010/main" val="883614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lstStyle/>
          <a:p>
            <a:endParaRPr lang="tr-TR" dirty="0"/>
          </a:p>
        </p:txBody>
      </p:sp>
      <mc:AlternateContent xmlns:mc="http://schemas.openxmlformats.org/markup-compatibility/2006" xmlns:a14="http://schemas.microsoft.com/office/drawing/2010/main">
        <mc:Choice Requires="a14">
          <p:sp>
            <p:nvSpPr>
              <p:cNvPr id="3" name="İçerik Yer Tutucusu 2"/>
              <p:cNvSpPr>
                <a:spLocks noGrp="1"/>
              </p:cNvSpPr>
              <p:nvPr>
                <p:ph idx="1"/>
              </p:nvPr>
            </p:nvSpPr>
            <p:spPr>
              <a:xfrm>
                <a:off x="467544" y="1772816"/>
                <a:ext cx="7620000" cy="4373563"/>
              </a:xfrm>
            </p:spPr>
            <p:txBody>
              <a:bodyPr/>
              <a:lstStyle/>
              <a:p>
                <a:r>
                  <a:rPr lang="tr-TR" u="sng" dirty="0" smtClean="0"/>
                  <a:t>ÖRNEK:</a:t>
                </a:r>
                <a:r>
                  <a:rPr lang="tr-TR" dirty="0" smtClean="0"/>
                  <a:t> Ali’nin liseyi bitirme notu </a:t>
                </a:r>
                <a:r>
                  <a:rPr lang="tr-TR" sz="2800" u="sng" dirty="0" smtClean="0"/>
                  <a:t>80</a:t>
                </a:r>
                <a:r>
                  <a:rPr lang="tr-TR" dirty="0" smtClean="0"/>
                  <a:t> olsun</a:t>
                </a:r>
              </a:p>
              <a:p>
                <a:r>
                  <a:rPr lang="tr-TR" dirty="0" smtClean="0"/>
                  <a:t>Bu liseyi bitirme notunu 5 ile çarparak </a:t>
                </a:r>
                <a:r>
                  <a:rPr lang="tr-TR" dirty="0" err="1" smtClean="0"/>
                  <a:t>OBP’ye</a:t>
                </a:r>
                <a:r>
                  <a:rPr lang="tr-TR" dirty="0" smtClean="0"/>
                  <a:t> dönüştürmemiz gerekiyor.</a:t>
                </a:r>
              </a:p>
              <a:p>
                <a:endParaRPr lang="tr-TR" dirty="0" smtClean="0"/>
              </a:p>
              <a:p>
                <a:r>
                  <a:rPr lang="tr-TR" dirty="0">
                    <a:ea typeface="Cambria Math"/>
                  </a:rPr>
                  <a:t> </a:t>
                </a:r>
                <a:r>
                  <a:rPr lang="tr-TR" dirty="0" smtClean="0">
                    <a:ea typeface="Cambria Math"/>
                  </a:rPr>
                  <a:t>                                  80  </a:t>
                </a:r>
                <a14:m>
                  <m:oMath xmlns:m="http://schemas.openxmlformats.org/officeDocument/2006/math">
                    <m:r>
                      <a:rPr lang="tr-TR" i="1" smtClean="0">
                        <a:latin typeface="Cambria Math"/>
                        <a:ea typeface="Cambria Math"/>
                      </a:rPr>
                      <m:t>×</m:t>
                    </m:r>
                  </m:oMath>
                </a14:m>
                <a:r>
                  <a:rPr lang="tr-TR" dirty="0" smtClean="0">
                    <a:ea typeface="Cambria Math"/>
                  </a:rPr>
                  <a:t> 5 </a:t>
                </a:r>
                <a14:m>
                  <m:oMath xmlns:m="http://schemas.openxmlformats.org/officeDocument/2006/math">
                    <m:r>
                      <a:rPr lang="tr-TR" i="1" smtClean="0">
                        <a:latin typeface="Cambria Math"/>
                        <a:ea typeface="Cambria Math"/>
                      </a:rPr>
                      <m:t>=</m:t>
                    </m:r>
                    <m:r>
                      <a:rPr lang="tr-TR" b="1" i="1" smtClean="0">
                        <a:latin typeface="Cambria Math"/>
                        <a:ea typeface="Cambria Math"/>
                      </a:rPr>
                      <m:t>𝟒𝟎𝟎</m:t>
                    </m:r>
                    <m:r>
                      <a:rPr lang="tr-TR" b="1" i="1" smtClean="0">
                        <a:latin typeface="Cambria Math"/>
                        <a:ea typeface="Cambria Math"/>
                      </a:rPr>
                      <m:t> </m:t>
                    </m:r>
                  </m:oMath>
                </a14:m>
                <a:endParaRPr lang="tr-TR" b="1" dirty="0" smtClean="0">
                  <a:ea typeface="Cambria Math"/>
                </a:endParaRPr>
              </a:p>
              <a:p>
                <a:r>
                  <a:rPr lang="tr-TR" dirty="0" smtClean="0">
                    <a:ea typeface="Cambria Math"/>
                  </a:rPr>
                  <a:t>400 Ali’nin ortaöğretim başarı puanıdır.</a:t>
                </a:r>
              </a:p>
              <a:p>
                <a:r>
                  <a:rPr lang="tr-TR" dirty="0" smtClean="0">
                    <a:ea typeface="Cambria Math"/>
                  </a:rPr>
                  <a:t>Son olarak 400 ile 0,12’yi çarparak yerleştirme puanıma eklenecek sayıyı bulacağım.</a:t>
                </a:r>
              </a:p>
              <a:p>
                <a:r>
                  <a:rPr lang="tr-TR" dirty="0">
                    <a:ea typeface="Cambria Math"/>
                  </a:rPr>
                  <a:t> </a:t>
                </a:r>
                <a:r>
                  <a:rPr lang="tr-TR" dirty="0" smtClean="0">
                    <a:ea typeface="Cambria Math"/>
                  </a:rPr>
                  <a:t>                                 400</a:t>
                </a:r>
                <a14:m>
                  <m:oMath xmlns:m="http://schemas.openxmlformats.org/officeDocument/2006/math">
                    <m:r>
                      <a:rPr lang="tr-TR" i="1" smtClean="0">
                        <a:latin typeface="Cambria Math"/>
                        <a:ea typeface="Cambria Math"/>
                      </a:rPr>
                      <m:t>×</m:t>
                    </m:r>
                    <m:r>
                      <a:rPr lang="tr-TR" b="1" i="1" smtClean="0">
                        <a:latin typeface="Cambria Math"/>
                        <a:ea typeface="Cambria Math"/>
                      </a:rPr>
                      <m:t>𝟎</m:t>
                    </m:r>
                    <m:r>
                      <a:rPr lang="tr-TR" b="1" i="1" smtClean="0">
                        <a:latin typeface="Cambria Math"/>
                        <a:ea typeface="Cambria Math"/>
                      </a:rPr>
                      <m:t>,</m:t>
                    </m:r>
                    <m:r>
                      <a:rPr lang="tr-TR" b="1" i="1" smtClean="0">
                        <a:latin typeface="Cambria Math"/>
                        <a:ea typeface="Cambria Math"/>
                      </a:rPr>
                      <m:t>𝟏𝟐</m:t>
                    </m:r>
                    <m:r>
                      <a:rPr lang="tr-TR" b="1" i="1" smtClean="0">
                        <a:latin typeface="Cambria Math"/>
                        <a:ea typeface="Cambria Math"/>
                      </a:rPr>
                      <m:t>= </m:t>
                    </m:r>
                  </m:oMath>
                </a14:m>
                <a:r>
                  <a:rPr lang="tr-TR" sz="3200" dirty="0" smtClean="0">
                    <a:ea typeface="Cambria Math"/>
                  </a:rPr>
                  <a:t>48</a:t>
                </a:r>
                <a:r>
                  <a:rPr lang="tr-TR" dirty="0" smtClean="0">
                    <a:ea typeface="Cambria Math"/>
                  </a:rPr>
                  <a:t> </a:t>
                </a:r>
              </a:p>
            </p:txBody>
          </p:sp>
        </mc:Choice>
        <mc:Fallback xmlns="">
          <p:sp>
            <p:nvSpPr>
              <p:cNvPr id="3" name="İçerik Yer Tutucusu 2"/>
              <p:cNvSpPr>
                <a:spLocks noGrp="1" noRot="1" noChangeAspect="1" noMove="1" noResize="1" noEditPoints="1" noAdjustHandles="1" noChangeArrowheads="1" noChangeShapeType="1" noTextEdit="1"/>
              </p:cNvSpPr>
              <p:nvPr>
                <p:ph idx="1"/>
              </p:nvPr>
            </p:nvSpPr>
            <p:spPr>
              <a:xfrm>
                <a:off x="467544" y="1772816"/>
                <a:ext cx="7620000" cy="4373563"/>
              </a:xfrm>
              <a:blipFill rotWithShape="1">
                <a:blip r:embed="rId2"/>
                <a:stretch>
                  <a:fillRect l="-880" t="-1395"/>
                </a:stretch>
              </a:blipFill>
            </p:spPr>
            <p:txBody>
              <a:bodyPr/>
              <a:lstStyle/>
              <a:p>
                <a:r>
                  <a:rPr lang="tr-TR">
                    <a:noFill/>
                  </a:rPr>
                  <a:t> </a:t>
                </a:r>
              </a:p>
            </p:txBody>
          </p:sp>
        </mc:Fallback>
      </mc:AlternateContent>
    </p:spTree>
    <p:extLst>
      <p:ext uri="{BB962C8B-B14F-4D97-AF65-F5344CB8AC3E}">
        <p14:creationId xmlns:p14="http://schemas.microsoft.com/office/powerpoint/2010/main" val="3015434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1026" name="Picture 2" descr="C:\Users\REHBERLİK\Desktop\yks\Başlı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520"/>
            <a:ext cx="8964488" cy="684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088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lstStyle/>
          <a:p>
            <a:r>
              <a:rPr lang="tr-TR" dirty="0" smtClean="0"/>
              <a:t>Ek puan </a:t>
            </a:r>
            <a:r>
              <a:rPr lang="tr-TR" dirty="0" err="1" smtClean="0"/>
              <a:t>verİlecek</a:t>
            </a:r>
            <a:r>
              <a:rPr lang="tr-TR" dirty="0" smtClean="0"/>
              <a:t> </a:t>
            </a:r>
            <a:r>
              <a:rPr lang="tr-TR" dirty="0" err="1" smtClean="0"/>
              <a:t>mİ</a:t>
            </a:r>
            <a:r>
              <a:rPr lang="tr-TR" dirty="0" smtClean="0"/>
              <a:t> ?</a:t>
            </a:r>
            <a:endParaRPr lang="tr-TR" dirty="0"/>
          </a:p>
        </p:txBody>
      </p:sp>
      <p:sp>
        <p:nvSpPr>
          <p:cNvPr id="3" name="İçerik Yer Tutucusu 2"/>
          <p:cNvSpPr>
            <a:spLocks noGrp="1"/>
          </p:cNvSpPr>
          <p:nvPr>
            <p:ph idx="1"/>
          </p:nvPr>
        </p:nvSpPr>
        <p:spPr/>
        <p:txBody>
          <a:bodyPr/>
          <a:lstStyle/>
          <a:p>
            <a:pPr marL="342900" indent="-342900">
              <a:buFont typeface="Wingdings" pitchFamily="2" charset="2"/>
              <a:buChar char="q"/>
            </a:pPr>
            <a:r>
              <a:rPr lang="tr-TR" dirty="0"/>
              <a:t>Bir mesleğe yönelik program uygulayan ortaöğretim kurumları </a:t>
            </a:r>
            <a:r>
              <a:rPr lang="tr-TR" dirty="0" smtClean="0"/>
              <a:t>mezunlarının </a:t>
            </a:r>
            <a:r>
              <a:rPr lang="tr-TR" dirty="0"/>
              <a:t>ön </a:t>
            </a:r>
            <a:r>
              <a:rPr lang="tr-TR" dirty="0" smtClean="0"/>
              <a:t>lisans </a:t>
            </a:r>
            <a:r>
              <a:rPr lang="tr-TR" dirty="0"/>
              <a:t>programına yerleştirilirken </a:t>
            </a:r>
            <a:r>
              <a:rPr lang="tr-TR" dirty="0" err="1"/>
              <a:t>OBP’nin</a:t>
            </a:r>
            <a:r>
              <a:rPr lang="tr-TR" dirty="0"/>
              <a:t> 0,06 katsayısı ile çarpımından elde edilecek ek puanları da yerleştirme puanlarına eklenecektir</a:t>
            </a:r>
            <a:r>
              <a:rPr lang="tr-TR" dirty="0" smtClean="0"/>
              <a:t>.</a:t>
            </a:r>
          </a:p>
          <a:p>
            <a:pPr marL="342900" indent="-342900">
              <a:buFont typeface="Wingdings" pitchFamily="2" charset="2"/>
              <a:buChar char="q"/>
            </a:pPr>
            <a:r>
              <a:rPr lang="tr-TR" dirty="0"/>
              <a:t>Bu ek puanlardan yararlanmak için adayların ön lisans programları için 150 veya daha yüksek puan almış </a:t>
            </a:r>
            <a:r>
              <a:rPr lang="tr-TR" dirty="0" smtClean="0"/>
              <a:t>olmaları gerekmektedir</a:t>
            </a:r>
            <a:r>
              <a:rPr lang="tr-TR" dirty="0"/>
              <a:t>.</a:t>
            </a:r>
          </a:p>
          <a:p>
            <a:endParaRPr lang="tr-TR" dirty="0"/>
          </a:p>
        </p:txBody>
      </p:sp>
    </p:spTree>
    <p:extLst>
      <p:ext uri="{BB962C8B-B14F-4D97-AF65-F5344CB8AC3E}">
        <p14:creationId xmlns:p14="http://schemas.microsoft.com/office/powerpoint/2010/main" val="4200136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lstStyle/>
          <a:p>
            <a:endParaRPr lang="tr-TR" dirty="0"/>
          </a:p>
        </p:txBody>
      </p:sp>
      <mc:AlternateContent xmlns:mc="http://schemas.openxmlformats.org/markup-compatibility/2006" xmlns:a14="http://schemas.microsoft.com/office/drawing/2010/main">
        <mc:Choice Requires="a14">
          <p:sp>
            <p:nvSpPr>
              <p:cNvPr id="3" name="İçerik Yer Tutucusu 2"/>
              <p:cNvSpPr>
                <a:spLocks noGrp="1"/>
              </p:cNvSpPr>
              <p:nvPr>
                <p:ph idx="1"/>
              </p:nvPr>
            </p:nvSpPr>
            <p:spPr/>
            <p:txBody>
              <a:bodyPr/>
              <a:lstStyle/>
              <a:p>
                <a:r>
                  <a:rPr lang="tr-TR" u="sng" dirty="0" smtClean="0"/>
                  <a:t>Örnek: </a:t>
                </a:r>
                <a:r>
                  <a:rPr lang="tr-TR" dirty="0" smtClean="0"/>
                  <a:t>Ali’ye zaten 48 puan gelmişti. Bu puan hangi alanı tercih ederse etsin kendisine eklenecek. Eğer Ali Bilişim ya da Yiyecek İçecek hizmetleri alanından mezun olup bu alanla ilgili 2 yıllık bir bölüm yazmayı düşünseydi:</a:t>
                </a:r>
              </a:p>
              <a:p>
                <a:r>
                  <a:rPr lang="tr-TR" dirty="0"/>
                  <a:t> </a:t>
                </a:r>
                <a:r>
                  <a:rPr lang="tr-TR" dirty="0" smtClean="0"/>
                  <a:t>         80 </a:t>
                </a:r>
                <a14:m>
                  <m:oMath xmlns:m="http://schemas.openxmlformats.org/officeDocument/2006/math">
                    <m:r>
                      <a:rPr lang="tr-TR" i="1" smtClean="0">
                        <a:latin typeface="Cambria Math"/>
                        <a:ea typeface="Cambria Math"/>
                      </a:rPr>
                      <m:t>×</m:t>
                    </m:r>
                    <m:r>
                      <a:rPr lang="tr-TR" b="1" i="1" smtClean="0">
                        <a:latin typeface="Cambria Math"/>
                        <a:ea typeface="Cambria Math"/>
                      </a:rPr>
                      <m:t>𝟓</m:t>
                    </m:r>
                    <m:r>
                      <a:rPr lang="tr-TR" b="1" i="1" smtClean="0">
                        <a:latin typeface="Cambria Math"/>
                        <a:ea typeface="Cambria Math"/>
                      </a:rPr>
                      <m:t>=</m:t>
                    </m:r>
                    <m:r>
                      <a:rPr lang="tr-TR" b="1" i="1" smtClean="0">
                        <a:latin typeface="Cambria Math"/>
                        <a:ea typeface="Cambria Math"/>
                      </a:rPr>
                      <m:t>𝟒𝟎𝟎</m:t>
                    </m:r>
                  </m:oMath>
                </a14:m>
                <a:endParaRPr lang="tr-TR" b="1" dirty="0" smtClean="0">
                  <a:ea typeface="Cambria Math"/>
                </a:endParaRPr>
              </a:p>
              <a:p>
                <a:r>
                  <a:rPr lang="tr-TR" dirty="0" smtClean="0"/>
                  <a:t>          400 </a:t>
                </a:r>
                <a14:m>
                  <m:oMath xmlns:m="http://schemas.openxmlformats.org/officeDocument/2006/math">
                    <m:r>
                      <a:rPr lang="tr-TR" sz="2400" i="1" smtClean="0">
                        <a:latin typeface="Cambria Math"/>
                        <a:ea typeface="Cambria Math"/>
                      </a:rPr>
                      <m:t>×</m:t>
                    </m:r>
                    <m:r>
                      <a:rPr lang="tr-TR" sz="2400" b="1" i="1" smtClean="0">
                        <a:latin typeface="Cambria Math"/>
                        <a:ea typeface="Cambria Math"/>
                      </a:rPr>
                      <m:t>𝟎</m:t>
                    </m:r>
                    <m:r>
                      <a:rPr lang="tr-TR" sz="2400" b="1" i="1" smtClean="0">
                        <a:latin typeface="Cambria Math"/>
                        <a:ea typeface="Cambria Math"/>
                      </a:rPr>
                      <m:t>,</m:t>
                    </m:r>
                    <m:r>
                      <a:rPr lang="tr-TR" sz="2400" b="1" i="1" smtClean="0">
                        <a:latin typeface="Cambria Math"/>
                        <a:ea typeface="Cambria Math"/>
                      </a:rPr>
                      <m:t>𝟎𝟔</m:t>
                    </m:r>
                    <m:r>
                      <a:rPr lang="tr-TR" sz="2400" b="1" i="1" smtClean="0">
                        <a:latin typeface="Cambria Math"/>
                        <a:ea typeface="Cambria Math"/>
                      </a:rPr>
                      <m:t>=</m:t>
                    </m:r>
                    <m:r>
                      <a:rPr lang="tr-TR" sz="2400" b="1" i="1" smtClean="0">
                        <a:latin typeface="Cambria Math"/>
                        <a:ea typeface="Cambria Math"/>
                      </a:rPr>
                      <m:t>𝟐𝟒</m:t>
                    </m:r>
                    <m:r>
                      <a:rPr lang="tr-TR" sz="2400" b="1" i="1" smtClean="0">
                        <a:latin typeface="Cambria Math"/>
                        <a:ea typeface="Cambria Math"/>
                      </a:rPr>
                      <m:t>  </m:t>
                    </m:r>
                  </m:oMath>
                </a14:m>
                <a:endParaRPr lang="tr-TR" sz="2400" b="1" i="1" dirty="0" smtClean="0">
                  <a:latin typeface="Cambria Math"/>
                  <a:ea typeface="Cambria Math"/>
                </a:endParaRPr>
              </a:p>
              <a:p>
                <a:r>
                  <a:rPr lang="tr-TR" b="1" dirty="0" smtClean="0">
                    <a:ea typeface="Cambria Math"/>
                  </a:rPr>
                  <a:t>          </a:t>
                </a:r>
                <a14:m>
                  <m:oMath xmlns:m="http://schemas.openxmlformats.org/officeDocument/2006/math">
                    <m:r>
                      <a:rPr lang="tr-TR" b="1" i="1" smtClean="0">
                        <a:latin typeface="Cambria Math"/>
                        <a:ea typeface="Cambria Math"/>
                      </a:rPr>
                      <m:t>𝒑𝒖𝒂𝒏</m:t>
                    </m:r>
                    <m:r>
                      <a:rPr lang="tr-TR" b="1" i="1" smtClean="0">
                        <a:latin typeface="Cambria Math"/>
                        <a:ea typeface="Cambria Math"/>
                      </a:rPr>
                      <m:t> </m:t>
                    </m:r>
                    <m:r>
                      <a:rPr lang="tr-TR" b="1" i="1" smtClean="0">
                        <a:latin typeface="Cambria Math"/>
                        <a:ea typeface="Cambria Math"/>
                      </a:rPr>
                      <m:t>𝒅𝒂𝒉𝒂</m:t>
                    </m:r>
                    <m:r>
                      <a:rPr lang="tr-TR" b="1" i="1" smtClean="0">
                        <a:latin typeface="Cambria Math"/>
                        <a:ea typeface="Cambria Math"/>
                      </a:rPr>
                      <m:t> </m:t>
                    </m:r>
                    <m:r>
                      <a:rPr lang="tr-TR" b="1" i="1" smtClean="0">
                        <a:latin typeface="Cambria Math"/>
                        <a:ea typeface="Cambria Math"/>
                      </a:rPr>
                      <m:t>𝒚𝒆𝒓𝒍𝒆</m:t>
                    </m:r>
                    <m:r>
                      <a:rPr lang="tr-TR" b="1" i="1" smtClean="0">
                        <a:latin typeface="Cambria Math"/>
                        <a:ea typeface="Cambria Math"/>
                      </a:rPr>
                      <m:t>ş</m:t>
                    </m:r>
                    <m:r>
                      <a:rPr lang="tr-TR" b="1" i="1" smtClean="0">
                        <a:latin typeface="Cambria Math"/>
                        <a:ea typeface="Cambria Math"/>
                      </a:rPr>
                      <m:t>𝒕𝒊𝒓𝒎𝒆</m:t>
                    </m:r>
                    <m:r>
                      <a:rPr lang="tr-TR" b="1" i="1" smtClean="0">
                        <a:latin typeface="Cambria Math"/>
                        <a:ea typeface="Cambria Math"/>
                      </a:rPr>
                      <m:t> </m:t>
                    </m:r>
                    <m:r>
                      <a:rPr lang="tr-TR" b="1" i="1" smtClean="0">
                        <a:latin typeface="Cambria Math"/>
                        <a:ea typeface="Cambria Math"/>
                      </a:rPr>
                      <m:t>𝒑𝒖𝒂𝒏</m:t>
                    </m:r>
                    <m:r>
                      <a:rPr lang="tr-TR" b="1" i="1" smtClean="0">
                        <a:latin typeface="Cambria Math"/>
                        <a:ea typeface="Cambria Math"/>
                      </a:rPr>
                      <m:t>𝚤</m:t>
                    </m:r>
                    <m:r>
                      <a:rPr lang="tr-TR" b="1" i="1" smtClean="0">
                        <a:latin typeface="Cambria Math"/>
                        <a:ea typeface="Cambria Math"/>
                      </a:rPr>
                      <m:t>𝒏𝒂</m:t>
                    </m:r>
                    <m:r>
                      <a:rPr lang="tr-TR" b="1" i="1" smtClean="0">
                        <a:latin typeface="Cambria Math"/>
                        <a:ea typeface="Cambria Math"/>
                      </a:rPr>
                      <m:t> </m:t>
                    </m:r>
                    <m:r>
                      <a:rPr lang="tr-TR" b="1" i="1" smtClean="0">
                        <a:latin typeface="Cambria Math"/>
                        <a:ea typeface="Cambria Math"/>
                      </a:rPr>
                      <m:t>𝒆𝒌𝒍𝒆𝒏𝒆𝒄𝒆𝒌𝒕𝒊</m:t>
                    </m:r>
                    <m:r>
                      <a:rPr lang="tr-TR" b="1" i="1" smtClean="0">
                        <a:latin typeface="Cambria Math"/>
                        <a:ea typeface="Cambria Math"/>
                      </a:rPr>
                      <m:t>.</m:t>
                    </m:r>
                  </m:oMath>
                </a14:m>
                <a:r>
                  <a:rPr lang="tr-TR" dirty="0" smtClean="0"/>
                  <a:t> </a:t>
                </a:r>
              </a:p>
              <a:p>
                <a:endParaRPr lang="tr-TR" dirty="0"/>
              </a:p>
            </p:txBody>
          </p:sp>
        </mc:Choice>
        <mc:Fallback xmlns="">
          <p:sp>
            <p:nvSpPr>
              <p:cNvPr id="3" name="İçerik Yer Tutucusu 2"/>
              <p:cNvSpPr>
                <a:spLocks noGrp="1" noRot="1" noChangeAspect="1" noMove="1" noResize="1" noEditPoints="1" noAdjustHandles="1" noChangeArrowheads="1" noChangeShapeType="1" noTextEdit="1"/>
              </p:cNvSpPr>
              <p:nvPr>
                <p:ph idx="1"/>
              </p:nvPr>
            </p:nvSpPr>
            <p:spPr>
              <a:blipFill rotWithShape="1">
                <a:blip r:embed="rId2"/>
                <a:stretch>
                  <a:fillRect l="-800" t="-558"/>
                </a:stretch>
              </a:blipFill>
            </p:spPr>
            <p:txBody>
              <a:bodyPr/>
              <a:lstStyle/>
              <a:p>
                <a:r>
                  <a:rPr lang="tr-TR">
                    <a:noFill/>
                  </a:rPr>
                  <a:t> </a:t>
                </a:r>
              </a:p>
            </p:txBody>
          </p:sp>
        </mc:Fallback>
      </mc:AlternateContent>
    </p:spTree>
    <p:extLst>
      <p:ext uri="{BB962C8B-B14F-4D97-AF65-F5344CB8AC3E}">
        <p14:creationId xmlns:p14="http://schemas.microsoft.com/office/powerpoint/2010/main" val="708697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noAutofit/>
          </a:bodyPr>
          <a:lstStyle/>
          <a:p>
            <a:r>
              <a:rPr lang="tr-TR" sz="2000" b="1" dirty="0" err="1" smtClean="0"/>
              <a:t>Meslekİ</a:t>
            </a:r>
            <a:r>
              <a:rPr lang="tr-TR" sz="2000" b="1" dirty="0" smtClean="0"/>
              <a:t> </a:t>
            </a:r>
            <a:r>
              <a:rPr lang="tr-TR" sz="2000" b="1" dirty="0"/>
              <a:t>ve </a:t>
            </a:r>
            <a:r>
              <a:rPr lang="tr-TR" sz="2000" b="1" dirty="0" err="1" smtClean="0"/>
              <a:t>Teknİk</a:t>
            </a:r>
            <a:r>
              <a:rPr lang="tr-TR" sz="2000" b="1" dirty="0" smtClean="0"/>
              <a:t> </a:t>
            </a:r>
            <a:r>
              <a:rPr lang="tr-TR" sz="2000" b="1" dirty="0" err="1" smtClean="0"/>
              <a:t>Ortaöğretİm</a:t>
            </a:r>
            <a:r>
              <a:rPr lang="tr-TR" sz="2000" b="1" dirty="0" smtClean="0"/>
              <a:t> </a:t>
            </a:r>
            <a:r>
              <a:rPr lang="tr-TR" sz="2000" b="1" dirty="0"/>
              <a:t>Kurumu </a:t>
            </a:r>
            <a:r>
              <a:rPr lang="tr-TR" sz="2000" b="1" dirty="0" err="1" smtClean="0"/>
              <a:t>MezunlarInIn</a:t>
            </a:r>
            <a:r>
              <a:rPr lang="tr-TR" sz="2000" b="1" dirty="0" smtClean="0"/>
              <a:t> </a:t>
            </a:r>
            <a:r>
              <a:rPr lang="tr-TR" sz="2000" b="1" dirty="0"/>
              <a:t>Ek </a:t>
            </a:r>
            <a:r>
              <a:rPr lang="tr-TR" sz="2000" b="1" dirty="0" err="1" smtClean="0"/>
              <a:t>PuanlarI</a:t>
            </a:r>
            <a:r>
              <a:rPr lang="tr-TR" sz="2000" b="1" dirty="0" smtClean="0"/>
              <a:t> </a:t>
            </a:r>
            <a:r>
              <a:rPr lang="tr-TR" sz="2000" b="1" dirty="0"/>
              <a:t>İle </a:t>
            </a:r>
            <a:r>
              <a:rPr lang="tr-TR" sz="2000" b="1" dirty="0" err="1" smtClean="0"/>
              <a:t>Yerleşebİleceklerİ</a:t>
            </a:r>
            <a:r>
              <a:rPr lang="tr-TR" sz="2000" b="1" dirty="0" smtClean="0"/>
              <a:t> </a:t>
            </a:r>
            <a:r>
              <a:rPr lang="tr-TR" sz="2000" b="1" dirty="0"/>
              <a:t>Ön </a:t>
            </a:r>
            <a:r>
              <a:rPr lang="tr-TR" sz="2000" b="1" dirty="0" err="1" smtClean="0"/>
              <a:t>Lİsans</a:t>
            </a:r>
            <a:r>
              <a:rPr lang="tr-TR" sz="2000" b="1" dirty="0" smtClean="0"/>
              <a:t> </a:t>
            </a:r>
            <a:r>
              <a:rPr lang="tr-TR" sz="2000" b="1" dirty="0" err="1" smtClean="0"/>
              <a:t>ProgramlarI</a:t>
            </a:r>
            <a:r>
              <a:rPr lang="tr-TR" sz="2000" b="1" dirty="0" smtClean="0"/>
              <a:t> </a:t>
            </a:r>
            <a:endParaRPr lang="tr-TR" sz="2000" dirty="0"/>
          </a:p>
        </p:txBody>
      </p:sp>
      <p:sp>
        <p:nvSpPr>
          <p:cNvPr id="3" name="İçerik Yer Tutucusu 2"/>
          <p:cNvSpPr>
            <a:spLocks noGrp="1"/>
          </p:cNvSpPr>
          <p:nvPr>
            <p:ph idx="1"/>
          </p:nvPr>
        </p:nvSpPr>
        <p:spPr/>
        <p:txBody>
          <a:bodyPr/>
          <a:lstStyle/>
          <a:p>
            <a:r>
              <a:rPr lang="tr-TR" dirty="0"/>
              <a:t>BİLİŞİM TEKNOLOJİLERİ   ALANI VE TÜM DALLARI</a:t>
            </a:r>
          </a:p>
          <a:p>
            <a:endParaRPr lang="tr-TR" dirty="0"/>
          </a:p>
        </p:txBody>
      </p:sp>
      <p:sp>
        <p:nvSpPr>
          <p:cNvPr id="5" name="Dikdörtgen 4"/>
          <p:cNvSpPr/>
          <p:nvPr/>
        </p:nvSpPr>
        <p:spPr>
          <a:xfrm>
            <a:off x="539552" y="2204864"/>
            <a:ext cx="3914824" cy="357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q"/>
            </a:pPr>
            <a:r>
              <a:rPr lang="tr-TR" dirty="0"/>
              <a:t>Basım ve Yayın Teknolojileri TYT </a:t>
            </a:r>
          </a:p>
          <a:p>
            <a:pPr marL="285750" indent="-285750">
              <a:buFont typeface="Wingdings" pitchFamily="2" charset="2"/>
              <a:buChar char="q"/>
            </a:pPr>
            <a:r>
              <a:rPr lang="tr-TR" dirty="0"/>
              <a:t>Basın ve Yayıncılık TYT</a:t>
            </a:r>
          </a:p>
          <a:p>
            <a:pPr marL="285750" indent="-285750">
              <a:buFont typeface="Wingdings" pitchFamily="2" charset="2"/>
              <a:buChar char="q"/>
            </a:pPr>
            <a:r>
              <a:rPr lang="tr-TR" dirty="0" smtClean="0"/>
              <a:t>Bilgi </a:t>
            </a:r>
            <a:r>
              <a:rPr lang="tr-TR" dirty="0"/>
              <a:t>Güvenliği Teknolojisi TYT </a:t>
            </a:r>
          </a:p>
          <a:p>
            <a:pPr marL="285750" indent="-285750">
              <a:buFont typeface="Wingdings" pitchFamily="2" charset="2"/>
              <a:buChar char="q"/>
            </a:pPr>
            <a:r>
              <a:rPr lang="tr-TR" dirty="0"/>
              <a:t>Bilgisayar Operatörlüğü TYT</a:t>
            </a:r>
          </a:p>
          <a:p>
            <a:pPr marL="285750" indent="-285750">
              <a:buFont typeface="Wingdings" pitchFamily="2" charset="2"/>
              <a:buChar char="q"/>
            </a:pPr>
            <a:r>
              <a:rPr lang="tr-TR" dirty="0" smtClean="0"/>
              <a:t>Bilgisayar </a:t>
            </a:r>
            <a:r>
              <a:rPr lang="tr-TR" dirty="0"/>
              <a:t>Programcılığı TYT</a:t>
            </a:r>
          </a:p>
          <a:p>
            <a:pPr marL="285750" indent="-285750">
              <a:buFont typeface="Wingdings" pitchFamily="2" charset="2"/>
              <a:buChar char="q"/>
            </a:pPr>
            <a:r>
              <a:rPr lang="tr-TR" dirty="0" smtClean="0"/>
              <a:t>Bilgisayar </a:t>
            </a:r>
            <a:r>
              <a:rPr lang="tr-TR" dirty="0"/>
              <a:t>Teknolojisi TYT </a:t>
            </a:r>
          </a:p>
          <a:p>
            <a:pPr marL="285750" indent="-285750">
              <a:buFont typeface="Wingdings" pitchFamily="2" charset="2"/>
              <a:buChar char="q"/>
            </a:pPr>
            <a:r>
              <a:rPr lang="tr-TR" dirty="0"/>
              <a:t>Bilgi Yönetimi TYT</a:t>
            </a:r>
          </a:p>
          <a:p>
            <a:pPr marL="285750" indent="-285750">
              <a:buFont typeface="Wingdings" pitchFamily="2" charset="2"/>
              <a:buChar char="q"/>
            </a:pPr>
            <a:r>
              <a:rPr lang="tr-TR" dirty="0" smtClean="0"/>
              <a:t>Coğrafi </a:t>
            </a:r>
            <a:r>
              <a:rPr lang="tr-TR" dirty="0"/>
              <a:t>Bilgi Sistemleri TYT</a:t>
            </a:r>
          </a:p>
        </p:txBody>
      </p:sp>
      <p:sp>
        <p:nvSpPr>
          <p:cNvPr id="6" name="Dikdörtgen 5"/>
          <p:cNvSpPr/>
          <p:nvPr/>
        </p:nvSpPr>
        <p:spPr>
          <a:xfrm>
            <a:off x="4572000" y="2204864"/>
            <a:ext cx="3816424" cy="36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q"/>
            </a:pPr>
            <a:r>
              <a:rPr lang="tr-TR" dirty="0"/>
              <a:t>Görsel İletişim TYT</a:t>
            </a:r>
          </a:p>
          <a:p>
            <a:pPr marL="285750" indent="-285750">
              <a:buFont typeface="Wingdings" pitchFamily="2" charset="2"/>
              <a:buChar char="q"/>
            </a:pPr>
            <a:r>
              <a:rPr lang="tr-TR" dirty="0" smtClean="0"/>
              <a:t>Grafik </a:t>
            </a:r>
            <a:r>
              <a:rPr lang="tr-TR" dirty="0"/>
              <a:t>Tasarımı TYT </a:t>
            </a:r>
          </a:p>
          <a:p>
            <a:pPr marL="285750" indent="-285750">
              <a:buFont typeface="Wingdings" pitchFamily="2" charset="2"/>
              <a:buChar char="q"/>
            </a:pPr>
            <a:r>
              <a:rPr lang="tr-TR" dirty="0"/>
              <a:t>İnternet ve Ağ Teknolojileri TYT </a:t>
            </a:r>
          </a:p>
          <a:p>
            <a:pPr marL="285750" indent="-285750">
              <a:buFont typeface="Wingdings" pitchFamily="2" charset="2"/>
              <a:buChar char="q"/>
            </a:pPr>
            <a:r>
              <a:rPr lang="tr-TR" dirty="0"/>
              <a:t>Mobil Teknolojileri TYT </a:t>
            </a:r>
          </a:p>
          <a:p>
            <a:pPr marL="285750" indent="-285750">
              <a:buFont typeface="Wingdings" pitchFamily="2" charset="2"/>
              <a:buChar char="q"/>
            </a:pPr>
            <a:r>
              <a:rPr lang="tr-TR" dirty="0"/>
              <a:t>Sağlık Bilgi Sistemleri Teknikerliği TYT</a:t>
            </a:r>
          </a:p>
          <a:p>
            <a:pPr marL="285750" indent="-285750">
              <a:buFont typeface="Wingdings" pitchFamily="2" charset="2"/>
              <a:buChar char="q"/>
            </a:pPr>
            <a:r>
              <a:rPr lang="tr-TR" dirty="0" smtClean="0"/>
              <a:t>Sahne </a:t>
            </a:r>
            <a:r>
              <a:rPr lang="tr-TR" dirty="0"/>
              <a:t>ve Gösteri </a:t>
            </a:r>
            <a:r>
              <a:rPr lang="tr-TR" dirty="0" smtClean="0"/>
              <a:t>Sanatları Teknolojisi </a:t>
            </a:r>
            <a:r>
              <a:rPr lang="tr-TR" dirty="0"/>
              <a:t>TYT </a:t>
            </a:r>
          </a:p>
          <a:p>
            <a:pPr marL="285750" indent="-285750">
              <a:buFont typeface="Wingdings" pitchFamily="2" charset="2"/>
              <a:buChar char="q"/>
            </a:pPr>
            <a:r>
              <a:rPr lang="tr-TR" dirty="0"/>
              <a:t>Web Tasarımı ve Kodlama TYT</a:t>
            </a:r>
          </a:p>
        </p:txBody>
      </p:sp>
    </p:spTree>
    <p:extLst>
      <p:ext uri="{BB962C8B-B14F-4D97-AF65-F5344CB8AC3E}">
        <p14:creationId xmlns:p14="http://schemas.microsoft.com/office/powerpoint/2010/main" val="28290293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7643192" cy="1335678"/>
          </a:xfrm>
        </p:spPr>
        <p:txBody>
          <a:bodyPr>
            <a:normAutofit fontScale="90000"/>
          </a:bodyPr>
          <a:lstStyle/>
          <a:p>
            <a:r>
              <a:rPr lang="tr-TR" b="1" dirty="0" smtClean="0"/>
              <a:t/>
            </a:r>
            <a:br>
              <a:rPr lang="tr-TR" b="1" dirty="0" smtClean="0"/>
            </a:br>
            <a:r>
              <a:rPr lang="tr-TR" b="1" dirty="0"/>
              <a:t/>
            </a:r>
            <a:br>
              <a:rPr lang="tr-TR" b="1" dirty="0"/>
            </a:br>
            <a:r>
              <a:rPr lang="tr-TR" b="1" dirty="0" smtClean="0"/>
              <a:t/>
            </a:r>
            <a:br>
              <a:rPr lang="tr-TR" b="1" dirty="0" smtClean="0"/>
            </a:br>
            <a:r>
              <a:rPr lang="tr-TR" b="1" dirty="0" smtClean="0"/>
              <a:t/>
            </a:r>
            <a:br>
              <a:rPr lang="tr-TR" b="1" dirty="0" smtClean="0"/>
            </a:br>
            <a:r>
              <a:rPr lang="tr-TR" b="1" dirty="0" smtClean="0"/>
              <a:t>                                                                      </a:t>
            </a:r>
            <a:br>
              <a:rPr lang="tr-TR" b="1" dirty="0" smtClean="0"/>
            </a:br>
            <a:r>
              <a:rPr lang="tr-TR" b="1" dirty="0"/>
              <a:t/>
            </a:r>
            <a:br>
              <a:rPr lang="tr-TR" b="1" dirty="0"/>
            </a:br>
            <a:r>
              <a:rPr lang="tr-TR" b="1" dirty="0" smtClean="0"/>
              <a:t/>
            </a:r>
            <a:br>
              <a:rPr lang="tr-TR" b="1" dirty="0" smtClean="0"/>
            </a:br>
            <a:r>
              <a:rPr lang="tr-TR" b="1" dirty="0"/>
              <a:t/>
            </a:r>
            <a:br>
              <a:rPr lang="tr-TR" b="1" dirty="0"/>
            </a:br>
            <a:r>
              <a:rPr lang="tr-TR" b="1" dirty="0" smtClean="0"/>
              <a:t/>
            </a:r>
            <a:br>
              <a:rPr lang="tr-TR" b="1" dirty="0" smtClean="0"/>
            </a:br>
            <a:r>
              <a:rPr lang="tr-TR" b="1" dirty="0"/>
              <a:t/>
            </a:r>
            <a:br>
              <a:rPr lang="tr-TR" b="1" dirty="0"/>
            </a:br>
            <a:r>
              <a:rPr lang="tr-TR" b="1" dirty="0" smtClean="0"/>
              <a:t/>
            </a:r>
            <a:br>
              <a:rPr lang="tr-TR" b="1" dirty="0" smtClean="0"/>
            </a:br>
            <a:r>
              <a:rPr lang="tr-TR" b="1" dirty="0"/>
              <a:t/>
            </a:r>
            <a:br>
              <a:rPr lang="tr-TR" b="1" dirty="0"/>
            </a:br>
            <a:r>
              <a:rPr lang="tr-TR" b="1" dirty="0" smtClean="0"/>
              <a:t/>
            </a:r>
            <a:br>
              <a:rPr lang="tr-TR" b="1" dirty="0" smtClean="0"/>
            </a:br>
            <a:r>
              <a:rPr lang="tr-TR" b="1" dirty="0"/>
              <a:t/>
            </a:r>
            <a:br>
              <a:rPr lang="tr-TR" b="1" dirty="0"/>
            </a:br>
            <a:r>
              <a:rPr lang="tr-TR" dirty="0"/>
              <a:t/>
            </a:r>
            <a:br>
              <a:rPr lang="tr-TR" dirty="0"/>
            </a:br>
            <a:r>
              <a:rPr lang="tr-TR" b="1" dirty="0"/>
              <a:t>YİYECEK İÇECEK HİZMETLERİ</a:t>
            </a:r>
            <a:r>
              <a:rPr lang="tr-TR" dirty="0"/>
              <a:t/>
            </a:r>
            <a:br>
              <a:rPr lang="tr-TR" dirty="0"/>
            </a:br>
            <a:r>
              <a:rPr lang="tr-TR" b="1" dirty="0"/>
              <a:t>ALANI VE TÜM DALLARI</a:t>
            </a:r>
            <a:endParaRPr lang="tr-TR" dirty="0"/>
          </a:p>
        </p:txBody>
      </p:sp>
      <p:sp>
        <p:nvSpPr>
          <p:cNvPr id="5" name="Dikdörtgen 4"/>
          <p:cNvSpPr/>
          <p:nvPr/>
        </p:nvSpPr>
        <p:spPr>
          <a:xfrm>
            <a:off x="611560" y="1988840"/>
            <a:ext cx="3600400" cy="3744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q"/>
            </a:pPr>
            <a:r>
              <a:rPr lang="tr-TR" dirty="0"/>
              <a:t>Aşçılık TYT </a:t>
            </a:r>
          </a:p>
          <a:p>
            <a:pPr marL="285750" indent="-285750">
              <a:buFont typeface="Wingdings" pitchFamily="2" charset="2"/>
              <a:buChar char="q"/>
            </a:pPr>
            <a:r>
              <a:rPr lang="tr-TR" dirty="0"/>
              <a:t>Gemi Aşçılığı TYT </a:t>
            </a:r>
          </a:p>
          <a:p>
            <a:pPr marL="285750" indent="-285750">
              <a:buFont typeface="Wingdings" pitchFamily="2" charset="2"/>
              <a:buChar char="q"/>
            </a:pPr>
            <a:r>
              <a:rPr lang="tr-TR" dirty="0"/>
              <a:t>Gıda Teknolojisi TYT</a:t>
            </a:r>
          </a:p>
          <a:p>
            <a:pPr marL="285750" indent="-285750">
              <a:buFont typeface="Wingdings" pitchFamily="2" charset="2"/>
              <a:buChar char="q"/>
            </a:pPr>
            <a:r>
              <a:rPr lang="tr-TR" dirty="0"/>
              <a:t> İkram Hizmetleri TYT</a:t>
            </a:r>
          </a:p>
          <a:p>
            <a:pPr marL="285750" indent="-285750">
              <a:buFont typeface="Wingdings" pitchFamily="2" charset="2"/>
              <a:buChar char="q"/>
            </a:pPr>
            <a:r>
              <a:rPr lang="tr-TR" dirty="0"/>
              <a:t> Kültürel Miras ve Turizm TYT</a:t>
            </a:r>
          </a:p>
          <a:p>
            <a:pPr marL="285750" indent="-285750">
              <a:buFont typeface="Wingdings" pitchFamily="2" charset="2"/>
              <a:buChar char="q"/>
            </a:pPr>
            <a:r>
              <a:rPr lang="tr-TR" dirty="0"/>
              <a:t> Otobüs Kaptanlığı TYT </a:t>
            </a:r>
          </a:p>
        </p:txBody>
      </p:sp>
      <p:sp>
        <p:nvSpPr>
          <p:cNvPr id="6" name="İçerik Yer Tutucusu 5"/>
          <p:cNvSpPr>
            <a:spLocks noGrp="1"/>
          </p:cNvSpPr>
          <p:nvPr>
            <p:ph idx="1"/>
          </p:nvPr>
        </p:nvSpPr>
        <p:spPr>
          <a:xfrm>
            <a:off x="4499992" y="1988839"/>
            <a:ext cx="3744416" cy="37444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1800" dirty="0" smtClean="0"/>
          </a:p>
          <a:p>
            <a:endParaRPr lang="tr-TR" sz="1800" dirty="0"/>
          </a:p>
          <a:p>
            <a:pPr marL="285750" indent="-285750">
              <a:buFont typeface="Wingdings" pitchFamily="2" charset="2"/>
              <a:buChar char="q"/>
            </a:pPr>
            <a:r>
              <a:rPr lang="tr-TR" sz="1800" b="0" dirty="0" smtClean="0"/>
              <a:t>Sağlık </a:t>
            </a:r>
            <a:r>
              <a:rPr lang="tr-TR" sz="1800" b="0" dirty="0"/>
              <a:t>Turizmi İşletmeciliği TYT</a:t>
            </a:r>
            <a:r>
              <a:rPr lang="tr-TR" b="0" dirty="0"/>
              <a:t> </a:t>
            </a:r>
          </a:p>
          <a:p>
            <a:pPr marL="285750" indent="-285750">
              <a:buFont typeface="Wingdings" pitchFamily="2" charset="2"/>
              <a:buChar char="q"/>
            </a:pPr>
            <a:r>
              <a:rPr lang="tr-TR" sz="1800" b="0" dirty="0"/>
              <a:t>Turist Rehberliği TYT </a:t>
            </a:r>
          </a:p>
          <a:p>
            <a:pPr marL="285750" indent="-285750">
              <a:buFont typeface="Wingdings" pitchFamily="2" charset="2"/>
              <a:buChar char="q"/>
            </a:pPr>
            <a:r>
              <a:rPr lang="tr-TR" sz="1800" b="0" dirty="0"/>
              <a:t>Turizm Animasyonu TYT </a:t>
            </a:r>
          </a:p>
          <a:p>
            <a:pPr marL="285750" indent="-285750">
              <a:buFont typeface="Wingdings" pitchFamily="2" charset="2"/>
              <a:buChar char="q"/>
            </a:pPr>
            <a:r>
              <a:rPr lang="tr-TR" sz="1800" b="0" dirty="0"/>
              <a:t>Turizm ve Otel İşletmeciliği TYT </a:t>
            </a:r>
          </a:p>
          <a:p>
            <a:pPr marL="285750" indent="-285750">
              <a:buFont typeface="Wingdings" pitchFamily="2" charset="2"/>
              <a:buChar char="q"/>
            </a:pPr>
            <a:r>
              <a:rPr lang="tr-TR" sz="1800" b="0" dirty="0"/>
              <a:t>Turizm ve Seyahat Hizmetleri TYT</a:t>
            </a:r>
          </a:p>
          <a:p>
            <a:endParaRPr lang="tr-TR" sz="1800" dirty="0"/>
          </a:p>
        </p:txBody>
      </p:sp>
    </p:spTree>
    <p:extLst>
      <p:ext uri="{BB962C8B-B14F-4D97-AF65-F5344CB8AC3E}">
        <p14:creationId xmlns:p14="http://schemas.microsoft.com/office/powerpoint/2010/main" val="3698413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endParaRPr lang="tr-TR" dirty="0" smtClean="0"/>
          </a:p>
          <a:p>
            <a:endParaRPr lang="tr-TR" dirty="0"/>
          </a:p>
          <a:p>
            <a:r>
              <a:rPr lang="tr-TR" sz="3200" dirty="0" smtClean="0">
                <a:solidFill>
                  <a:srgbClr val="FF0000"/>
                </a:solidFill>
              </a:rPr>
              <a:t>HOSTESLİK</a:t>
            </a:r>
            <a:endParaRPr lang="tr-TR" sz="3200" dirty="0">
              <a:solidFill>
                <a:srgbClr val="FF0000"/>
              </a:solidFill>
            </a:endParaRPr>
          </a:p>
          <a:p>
            <a:pPr marL="342900" indent="-342900">
              <a:buFont typeface="Wingdings" pitchFamily="2" charset="2"/>
              <a:buChar char="q"/>
            </a:pPr>
            <a:r>
              <a:rPr lang="tr-TR" b="0" dirty="0"/>
              <a:t>Sivil Havacılık Kabin Hizmetleri TYT</a:t>
            </a:r>
          </a:p>
          <a:p>
            <a:r>
              <a:rPr lang="tr-TR" sz="3200" dirty="0">
                <a:solidFill>
                  <a:srgbClr val="FF0000"/>
                </a:solidFill>
              </a:rPr>
              <a:t>MUTFAK</a:t>
            </a:r>
          </a:p>
          <a:p>
            <a:pPr marL="342900" indent="-342900">
              <a:buFont typeface="Wingdings" pitchFamily="2" charset="2"/>
              <a:buChar char="q"/>
            </a:pPr>
            <a:r>
              <a:rPr lang="tr-TR" b="0" dirty="0"/>
              <a:t>Et ve Ürünleri Teknolojisi TYT</a:t>
            </a:r>
          </a:p>
          <a:p>
            <a:endParaRPr lang="tr-TR" dirty="0"/>
          </a:p>
        </p:txBody>
      </p:sp>
    </p:spTree>
    <p:extLst>
      <p:ext uri="{BB962C8B-B14F-4D97-AF65-F5344CB8AC3E}">
        <p14:creationId xmlns:p14="http://schemas.microsoft.com/office/powerpoint/2010/main" val="3024197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t/>
            </a:r>
            <a:br>
              <a:rPr lang="tr-TR" b="1" dirty="0" smtClean="0"/>
            </a:br>
            <a:r>
              <a:rPr lang="tr-TR" dirty="0"/>
              <a:t/>
            </a:r>
            <a:br>
              <a:rPr lang="tr-TR" dirty="0"/>
            </a:br>
            <a:r>
              <a:rPr lang="tr-TR" b="1" dirty="0"/>
              <a:t>KURUM BESLENMESİ</a:t>
            </a:r>
            <a:endParaRPr lang="tr-TR" dirty="0"/>
          </a:p>
        </p:txBody>
      </p:sp>
      <p:sp>
        <p:nvSpPr>
          <p:cNvPr id="4" name="Dikdörtgen 3"/>
          <p:cNvSpPr/>
          <p:nvPr/>
        </p:nvSpPr>
        <p:spPr>
          <a:xfrm>
            <a:off x="683568" y="1916832"/>
            <a:ext cx="3456384"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q"/>
            </a:pPr>
            <a:r>
              <a:rPr lang="tr-TR" dirty="0"/>
              <a:t>Çay Tarımı ve İşleme Teknolojisi TYT</a:t>
            </a:r>
          </a:p>
          <a:p>
            <a:pPr marL="285750" indent="-285750">
              <a:buFont typeface="Wingdings" pitchFamily="2" charset="2"/>
              <a:buChar char="q"/>
            </a:pPr>
            <a:r>
              <a:rPr lang="tr-TR" dirty="0"/>
              <a:t> Endüstriyel Tavukçuluk TYT </a:t>
            </a:r>
          </a:p>
          <a:p>
            <a:pPr marL="285750" indent="-285750">
              <a:buFont typeface="Wingdings" pitchFamily="2" charset="2"/>
              <a:buChar char="q"/>
            </a:pPr>
            <a:r>
              <a:rPr lang="tr-TR" dirty="0"/>
              <a:t>Et ve Ürünleri Teknolojisi TYT </a:t>
            </a:r>
          </a:p>
          <a:p>
            <a:pPr marL="285750" indent="-285750">
              <a:buFont typeface="Wingdings" pitchFamily="2" charset="2"/>
              <a:buChar char="q"/>
            </a:pPr>
            <a:r>
              <a:rPr lang="tr-TR" dirty="0"/>
              <a:t>Gıda Kalite Kontrolü ve Analizi TYT</a:t>
            </a:r>
          </a:p>
          <a:p>
            <a:pPr marL="285750" indent="-285750">
              <a:buFont typeface="Wingdings" pitchFamily="2" charset="2"/>
              <a:buChar char="q"/>
            </a:pPr>
            <a:r>
              <a:rPr lang="tr-TR" dirty="0" smtClean="0"/>
              <a:t>Kümes </a:t>
            </a:r>
            <a:r>
              <a:rPr lang="tr-TR" dirty="0"/>
              <a:t>Hayvanları Yetiştiriciliği TYT </a:t>
            </a:r>
          </a:p>
        </p:txBody>
      </p:sp>
      <p:sp>
        <p:nvSpPr>
          <p:cNvPr id="5" name="İçerik Yer Tutucusu 4"/>
          <p:cNvSpPr>
            <a:spLocks noGrp="1"/>
          </p:cNvSpPr>
          <p:nvPr>
            <p:ph idx="1"/>
          </p:nvPr>
        </p:nvSpPr>
        <p:spPr>
          <a:xfrm>
            <a:off x="4427984" y="1916831"/>
            <a:ext cx="3649216" cy="3888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1800" b="0" dirty="0" smtClean="0"/>
          </a:p>
          <a:p>
            <a:endParaRPr lang="tr-TR" sz="1800" b="0" dirty="0"/>
          </a:p>
          <a:p>
            <a:pPr marL="285750" indent="-285750">
              <a:buFont typeface="Wingdings" pitchFamily="2" charset="2"/>
              <a:buChar char="q"/>
            </a:pPr>
            <a:r>
              <a:rPr lang="tr-TR" sz="1800" b="0" dirty="0" smtClean="0"/>
              <a:t>Meyve </a:t>
            </a:r>
            <a:r>
              <a:rPr lang="tr-TR" sz="1800" b="0" dirty="0"/>
              <a:t>ve Sebze İşleme Teknolojisi TYT </a:t>
            </a:r>
          </a:p>
          <a:p>
            <a:pPr marL="285750" indent="-285750">
              <a:buFont typeface="Wingdings" pitchFamily="2" charset="2"/>
              <a:buChar char="q"/>
            </a:pPr>
            <a:r>
              <a:rPr lang="tr-TR" sz="1800" b="0" dirty="0"/>
              <a:t>Süt ve Ürünleri Teknolojisi TYT </a:t>
            </a:r>
          </a:p>
          <a:p>
            <a:pPr marL="285750" indent="-285750">
              <a:buFont typeface="Wingdings" pitchFamily="2" charset="2"/>
              <a:buChar char="q"/>
            </a:pPr>
            <a:r>
              <a:rPr lang="tr-TR" sz="1800" b="0" dirty="0"/>
              <a:t>Un ve Unlu Mamuller Teknolojisi (Değirmencilik) TYT </a:t>
            </a:r>
          </a:p>
          <a:p>
            <a:pPr marL="285750" indent="-285750">
              <a:buFont typeface="Wingdings" pitchFamily="2" charset="2"/>
              <a:buChar char="q"/>
            </a:pPr>
            <a:r>
              <a:rPr lang="tr-TR" sz="1800" b="0" dirty="0"/>
              <a:t>Yağ Endüstrisi TYT </a:t>
            </a:r>
          </a:p>
          <a:p>
            <a:pPr marL="285750" indent="-285750">
              <a:buFont typeface="Wingdings" pitchFamily="2" charset="2"/>
              <a:buChar char="q"/>
            </a:pPr>
            <a:r>
              <a:rPr lang="tr-TR" sz="1800" b="0" dirty="0"/>
              <a:t>Zeytincilik ve Zeytin İşleme Teknolojisi TYT</a:t>
            </a:r>
          </a:p>
          <a:p>
            <a:endParaRPr lang="tr-TR" sz="1800" b="0" dirty="0"/>
          </a:p>
        </p:txBody>
      </p:sp>
    </p:spTree>
    <p:extLst>
      <p:ext uri="{BB962C8B-B14F-4D97-AF65-F5344CB8AC3E}">
        <p14:creationId xmlns:p14="http://schemas.microsoft.com/office/powerpoint/2010/main" val="3073278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noAutofit/>
          </a:bodyPr>
          <a:lstStyle/>
          <a:p>
            <a:r>
              <a:rPr lang="tr-TR" sz="1800" b="1" dirty="0"/>
              <a:t>TABLO 3B.2 </a:t>
            </a:r>
            <a:r>
              <a:rPr lang="tr-TR" sz="1800" dirty="0"/>
              <a:t/>
            </a:r>
            <a:br>
              <a:rPr lang="tr-TR" sz="1800" dirty="0"/>
            </a:br>
            <a:r>
              <a:rPr lang="tr-TR" sz="1800" b="1" dirty="0"/>
              <a:t>Teknoloji Fakültesi / Sanat ve Tasarım Fakültesi / Turizm Fakültesi Lisans Programları </a:t>
            </a:r>
            <a:endParaRPr lang="tr-TR" sz="1800" dirty="0"/>
          </a:p>
        </p:txBody>
      </p:sp>
      <p:sp>
        <p:nvSpPr>
          <p:cNvPr id="3" name="İçerik Yer Tutucusu 2"/>
          <p:cNvSpPr>
            <a:spLocks noGrp="1"/>
          </p:cNvSpPr>
          <p:nvPr>
            <p:ph idx="1"/>
          </p:nvPr>
        </p:nvSpPr>
        <p:spPr/>
        <p:txBody>
          <a:bodyPr/>
          <a:lstStyle/>
          <a:p>
            <a:pPr marL="342900" indent="-342900">
              <a:buFont typeface="Wingdings" pitchFamily="2" charset="2"/>
              <a:buChar char="q"/>
            </a:pPr>
            <a:r>
              <a:rPr lang="tr-TR" b="0" dirty="0" smtClean="0"/>
              <a:t>Teknoloji Fakültelerinin / Sanat ve Tasarım Fakültelerinin / Turizm Fakültelerinin aşağıda yer alan lisans programlarına mesleki ve teknik ortaöğretim kurumlarının aşağıda belirtilen alan/dallarından mezun olan adaylar öncelikli olarak yerleştirilecektir. </a:t>
            </a:r>
          </a:p>
          <a:p>
            <a:pPr marL="342900" indent="-342900">
              <a:buFont typeface="Wingdings" pitchFamily="2" charset="2"/>
              <a:buChar char="q"/>
            </a:pPr>
            <a:r>
              <a:rPr lang="tr-TR" b="0" dirty="0" smtClean="0"/>
              <a:t>Kontenjanların </a:t>
            </a:r>
            <a:r>
              <a:rPr lang="tr-TR" b="0" dirty="0"/>
              <a:t>boş kalması durumunda diğer ortaöğretim kurumlarının diğer alan/dallarından mezun olan adaylar da tercih ettikleri takdirde bu kontenjanlara yerleştirileceklerdir.</a:t>
            </a:r>
          </a:p>
          <a:p>
            <a:endParaRPr lang="tr-TR" dirty="0"/>
          </a:p>
        </p:txBody>
      </p:sp>
    </p:spTree>
    <p:extLst>
      <p:ext uri="{BB962C8B-B14F-4D97-AF65-F5344CB8AC3E}">
        <p14:creationId xmlns:p14="http://schemas.microsoft.com/office/powerpoint/2010/main" val="32520956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normAutofit fontScale="90000"/>
          </a:bodyPr>
          <a:lstStyle/>
          <a:p>
            <a:r>
              <a:rPr lang="tr-TR" dirty="0"/>
              <a:t/>
            </a:r>
            <a:br>
              <a:rPr lang="tr-TR" dirty="0"/>
            </a:br>
            <a:r>
              <a:rPr lang="tr-TR" b="1" dirty="0"/>
              <a:t>BİLİŞİM TEKNOLOJİLERİ  ALANI VE TÜM DALLARI</a:t>
            </a:r>
            <a:endParaRPr lang="tr-TR" dirty="0"/>
          </a:p>
        </p:txBody>
      </p:sp>
      <p:sp>
        <p:nvSpPr>
          <p:cNvPr id="3" name="İçerik Yer Tutucusu 2"/>
          <p:cNvSpPr>
            <a:spLocks noGrp="1"/>
          </p:cNvSpPr>
          <p:nvPr>
            <p:ph idx="1"/>
          </p:nvPr>
        </p:nvSpPr>
        <p:spPr/>
        <p:txBody>
          <a:bodyPr/>
          <a:lstStyle/>
          <a:p>
            <a:pPr marL="342900" indent="-342900">
              <a:buFont typeface="Wingdings" pitchFamily="2" charset="2"/>
              <a:buChar char="q"/>
            </a:pPr>
            <a:r>
              <a:rPr lang="tr-TR" dirty="0"/>
              <a:t>Adli Bilişim Mühendisliği (M.T.O.K.) SAY</a:t>
            </a:r>
          </a:p>
          <a:p>
            <a:pPr marL="342900" indent="-342900">
              <a:buFont typeface="Wingdings" pitchFamily="2" charset="2"/>
              <a:buChar char="q"/>
            </a:pPr>
            <a:r>
              <a:rPr lang="tr-TR" dirty="0" smtClean="0"/>
              <a:t>Bilgisayar </a:t>
            </a:r>
            <a:r>
              <a:rPr lang="tr-TR" dirty="0"/>
              <a:t>Mühendisliği (M.T.O.K.) SAY </a:t>
            </a:r>
          </a:p>
          <a:p>
            <a:pPr marL="342900" indent="-342900">
              <a:buFont typeface="Wingdings" pitchFamily="2" charset="2"/>
              <a:buChar char="q"/>
            </a:pPr>
            <a:r>
              <a:rPr lang="tr-TR" dirty="0"/>
              <a:t>Bilişim Sistemleri Mühendisliği (M.T.O.K.) SAY</a:t>
            </a:r>
          </a:p>
          <a:p>
            <a:pPr marL="342900" indent="-342900">
              <a:buFont typeface="Wingdings" pitchFamily="2" charset="2"/>
              <a:buChar char="q"/>
            </a:pPr>
            <a:r>
              <a:rPr lang="tr-TR" dirty="0" smtClean="0"/>
              <a:t>Biyomedikal </a:t>
            </a:r>
            <a:r>
              <a:rPr lang="tr-TR" dirty="0"/>
              <a:t>Mühendisliği (M.T.O.K.) SAY </a:t>
            </a:r>
          </a:p>
          <a:p>
            <a:pPr marL="342900" indent="-342900">
              <a:buFont typeface="Wingdings" pitchFamily="2" charset="2"/>
              <a:buChar char="q"/>
            </a:pPr>
            <a:r>
              <a:rPr lang="tr-TR" dirty="0"/>
              <a:t>Elektrik-Elektronik Mühendisliği (M.T.O.K.) SAY </a:t>
            </a:r>
          </a:p>
          <a:p>
            <a:pPr marL="342900" indent="-342900">
              <a:buFont typeface="Wingdings" pitchFamily="2" charset="2"/>
              <a:buChar char="q"/>
            </a:pPr>
            <a:r>
              <a:rPr lang="tr-TR" dirty="0"/>
              <a:t>Yazılım Mühendisliği (M.T.O.K.) SAY</a:t>
            </a:r>
          </a:p>
          <a:p>
            <a:endParaRPr lang="tr-TR" dirty="0"/>
          </a:p>
          <a:p>
            <a:endParaRPr lang="tr-TR" dirty="0"/>
          </a:p>
        </p:txBody>
      </p:sp>
    </p:spTree>
    <p:extLst>
      <p:ext uri="{BB962C8B-B14F-4D97-AF65-F5344CB8AC3E}">
        <p14:creationId xmlns:p14="http://schemas.microsoft.com/office/powerpoint/2010/main" val="4176849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571184" cy="1371600"/>
          </a:xfrm>
        </p:spPr>
        <p:txBody>
          <a:bodyPr>
            <a:noAutofit/>
          </a:bodyPr>
          <a:lstStyle/>
          <a:p>
            <a:r>
              <a:rPr lang="tr-TR" sz="3200" dirty="0"/>
              <a:t/>
            </a:r>
            <a:br>
              <a:rPr lang="tr-TR" sz="3200" dirty="0"/>
            </a:br>
            <a:r>
              <a:rPr lang="tr-TR" sz="3200" dirty="0"/>
              <a:t/>
            </a:r>
            <a:br>
              <a:rPr lang="tr-TR" sz="3200" dirty="0"/>
            </a:br>
            <a:r>
              <a:rPr lang="tr-TR" sz="3200" b="1" dirty="0"/>
              <a:t>YİYECEK İÇECEK HİZMETLERİ   ALANI VE TÜM DALLARI</a:t>
            </a:r>
            <a:endParaRPr lang="tr-TR" sz="3200" dirty="0"/>
          </a:p>
        </p:txBody>
      </p:sp>
      <p:sp>
        <p:nvSpPr>
          <p:cNvPr id="3" name="İçerik Yer Tutucusu 2"/>
          <p:cNvSpPr>
            <a:spLocks noGrp="1"/>
          </p:cNvSpPr>
          <p:nvPr>
            <p:ph idx="1"/>
          </p:nvPr>
        </p:nvSpPr>
        <p:spPr/>
        <p:txBody>
          <a:bodyPr/>
          <a:lstStyle/>
          <a:p>
            <a:pPr marL="342900" indent="-342900">
              <a:buFont typeface="Wingdings" pitchFamily="2" charset="2"/>
              <a:buChar char="q"/>
            </a:pPr>
            <a:r>
              <a:rPr lang="tr-TR" dirty="0"/>
              <a:t>Gastronomi ve Mutfak Sanatları (M.T.O.K.) SÖZ </a:t>
            </a:r>
          </a:p>
          <a:p>
            <a:pPr marL="342900" indent="-342900">
              <a:buFont typeface="Wingdings" pitchFamily="2" charset="2"/>
              <a:buChar char="q"/>
            </a:pPr>
            <a:r>
              <a:rPr lang="tr-TR" dirty="0"/>
              <a:t>Rekreasyon Yönetimi (M.T.O.K.) SÖZ </a:t>
            </a:r>
          </a:p>
          <a:p>
            <a:pPr marL="342900" indent="-342900">
              <a:buFont typeface="Wingdings" pitchFamily="2" charset="2"/>
              <a:buChar char="q"/>
            </a:pPr>
            <a:r>
              <a:rPr lang="tr-TR" dirty="0"/>
              <a:t>Seyahat İşletmeciliği ve Turizm Rehberliği (M.T.O.K.) EA </a:t>
            </a:r>
          </a:p>
          <a:p>
            <a:pPr marL="342900" indent="-342900">
              <a:buFont typeface="Wingdings" pitchFamily="2" charset="2"/>
              <a:buChar char="q"/>
            </a:pPr>
            <a:r>
              <a:rPr lang="tr-TR" dirty="0"/>
              <a:t>Turizm İşletmeciliği (M.T.O.K.) EA</a:t>
            </a:r>
          </a:p>
          <a:p>
            <a:endParaRPr lang="tr-TR" dirty="0"/>
          </a:p>
        </p:txBody>
      </p:sp>
    </p:spTree>
    <p:extLst>
      <p:ext uri="{BB962C8B-B14F-4D97-AF65-F5344CB8AC3E}">
        <p14:creationId xmlns:p14="http://schemas.microsoft.com/office/powerpoint/2010/main" val="37261439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lstStyle/>
          <a:p>
            <a:r>
              <a:rPr lang="tr-TR" dirty="0"/>
              <a:t/>
            </a:r>
            <a:br>
              <a:rPr lang="tr-TR" dirty="0"/>
            </a:br>
            <a:r>
              <a:rPr lang="tr-TR" b="1" dirty="0"/>
              <a:t>OKUL BİRİNCİLERİ</a:t>
            </a:r>
            <a:endParaRPr lang="tr-TR" dirty="0"/>
          </a:p>
        </p:txBody>
      </p:sp>
      <p:sp>
        <p:nvSpPr>
          <p:cNvPr id="3" name="İçerik Yer Tutucusu 2"/>
          <p:cNvSpPr>
            <a:spLocks noGrp="1"/>
          </p:cNvSpPr>
          <p:nvPr>
            <p:ph idx="1"/>
          </p:nvPr>
        </p:nvSpPr>
        <p:spPr/>
        <p:txBody>
          <a:bodyPr/>
          <a:lstStyle/>
          <a:p>
            <a:pPr marL="342900" indent="-342900">
              <a:buFont typeface="Wingdings" pitchFamily="2" charset="2"/>
              <a:buChar char="q"/>
            </a:pPr>
            <a:r>
              <a:rPr lang="tr-TR" b="0" dirty="0"/>
              <a:t>Ortaöğretim okullarını birincilikle bitiren adaylar için yükseköğretim programlarında okul birincisi kontenjanı bulunmaktadır. Okul birincileri, genel kontenjan (öncelikle) ve okul birincisi kontenjanı göz önünde tutularak merkezî yerleştirme ile yerleştirme puanlarının yeterli olduğu en üst tercihlerine yerleştirilmektedir.</a:t>
            </a:r>
          </a:p>
          <a:p>
            <a:pPr marL="342900" indent="-342900">
              <a:buFont typeface="Wingdings" pitchFamily="2" charset="2"/>
              <a:buChar char="q"/>
            </a:pPr>
            <a:r>
              <a:rPr lang="tr-TR" b="0" dirty="0"/>
              <a:t>2017-2018 öğretim yılı okul birincileri bu kontenjanlardan, 2018-YKS'ye girmek koşuluyla, sadece 2018-YKS'de yararlanırlar.</a:t>
            </a:r>
          </a:p>
          <a:p>
            <a:pPr marL="342900" indent="-342900">
              <a:buFont typeface="Wingdings" pitchFamily="2" charset="2"/>
              <a:buChar char="q"/>
            </a:pPr>
            <a:endParaRPr lang="tr-TR" b="0" dirty="0"/>
          </a:p>
        </p:txBody>
      </p:sp>
    </p:spTree>
    <p:extLst>
      <p:ext uri="{BB962C8B-B14F-4D97-AF65-F5344CB8AC3E}">
        <p14:creationId xmlns:p14="http://schemas.microsoft.com/office/powerpoint/2010/main" val="2044807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normAutofit/>
          </a:bodyPr>
          <a:lstStyle/>
          <a:p>
            <a:pPr algn="ctr"/>
            <a:r>
              <a:rPr lang="tr-TR" sz="3200" dirty="0" smtClean="0"/>
              <a:t>YÜKSEK ÖĞRETİM KURUMLARI SINAVI NE ZAMAN ?</a:t>
            </a:r>
            <a:endParaRPr lang="tr-TR" sz="3200" dirty="0"/>
          </a:p>
        </p:txBody>
      </p:sp>
      <p:sp>
        <p:nvSpPr>
          <p:cNvPr id="3" name="İçerik Yer Tutucusu 2"/>
          <p:cNvSpPr>
            <a:spLocks noGrp="1"/>
          </p:cNvSpPr>
          <p:nvPr>
            <p:ph idx="1"/>
          </p:nvPr>
        </p:nvSpPr>
        <p:spPr/>
        <p:txBody>
          <a:bodyPr/>
          <a:lstStyle/>
          <a:p>
            <a:endParaRPr lang="tr-TR" dirty="0"/>
          </a:p>
        </p:txBody>
      </p:sp>
      <p:sp>
        <p:nvSpPr>
          <p:cNvPr id="6" name="Akış Çizelgesi: İşlem 5"/>
          <p:cNvSpPr/>
          <p:nvPr/>
        </p:nvSpPr>
        <p:spPr>
          <a:xfrm>
            <a:off x="1115616" y="2564904"/>
            <a:ext cx="2661096" cy="151216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TYT</a:t>
            </a:r>
          </a:p>
          <a:p>
            <a:pPr algn="ctr"/>
            <a:r>
              <a:rPr lang="tr-TR" dirty="0" smtClean="0"/>
              <a:t>23 HAZİRAN 2018</a:t>
            </a:r>
          </a:p>
          <a:p>
            <a:pPr algn="ctr"/>
            <a:r>
              <a:rPr lang="tr-TR" dirty="0" smtClean="0"/>
              <a:t>CUMAERTESİ</a:t>
            </a:r>
          </a:p>
          <a:p>
            <a:pPr algn="ctr"/>
            <a:r>
              <a:rPr lang="tr-TR" dirty="0" smtClean="0"/>
              <a:t>SAAT:10.15</a:t>
            </a:r>
            <a:endParaRPr lang="tr-TR" dirty="0"/>
          </a:p>
        </p:txBody>
      </p:sp>
      <p:sp>
        <p:nvSpPr>
          <p:cNvPr id="10" name="Akış Çizelgesi: İşlem 9"/>
          <p:cNvSpPr/>
          <p:nvPr/>
        </p:nvSpPr>
        <p:spPr>
          <a:xfrm>
            <a:off x="4716016" y="2564904"/>
            <a:ext cx="2592288" cy="151216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smtClean="0"/>
          </a:p>
          <a:p>
            <a:pPr algn="ctr"/>
            <a:r>
              <a:rPr lang="tr-TR" dirty="0" smtClean="0"/>
              <a:t>AYT</a:t>
            </a:r>
          </a:p>
          <a:p>
            <a:pPr algn="ctr"/>
            <a:r>
              <a:rPr lang="tr-TR" dirty="0" smtClean="0"/>
              <a:t>24 HAZİRAN 2018</a:t>
            </a:r>
          </a:p>
          <a:p>
            <a:pPr algn="ctr"/>
            <a:r>
              <a:rPr lang="tr-TR" dirty="0" smtClean="0"/>
              <a:t>PAZAR</a:t>
            </a:r>
          </a:p>
          <a:p>
            <a:pPr algn="ctr"/>
            <a:r>
              <a:rPr lang="tr-TR" dirty="0"/>
              <a:t>SAAT:10.15</a:t>
            </a:r>
          </a:p>
          <a:p>
            <a:pPr algn="ctr"/>
            <a:endParaRPr lang="tr-TR" dirty="0"/>
          </a:p>
        </p:txBody>
      </p:sp>
      <p:sp>
        <p:nvSpPr>
          <p:cNvPr id="11" name="Akış Çizelgesi: İşlem 10"/>
          <p:cNvSpPr/>
          <p:nvPr/>
        </p:nvSpPr>
        <p:spPr>
          <a:xfrm>
            <a:off x="2843808" y="4365104"/>
            <a:ext cx="2448272" cy="158417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smtClean="0"/>
          </a:p>
          <a:p>
            <a:pPr algn="ctr"/>
            <a:r>
              <a:rPr lang="tr-TR" dirty="0" smtClean="0"/>
              <a:t>YDT</a:t>
            </a:r>
          </a:p>
          <a:p>
            <a:pPr algn="ctr"/>
            <a:r>
              <a:rPr lang="tr-TR" dirty="0"/>
              <a:t>24 HAZİRAN 2018</a:t>
            </a:r>
          </a:p>
          <a:p>
            <a:pPr algn="ctr"/>
            <a:r>
              <a:rPr lang="tr-TR" dirty="0"/>
              <a:t>PAZAR</a:t>
            </a:r>
          </a:p>
          <a:p>
            <a:pPr algn="ctr"/>
            <a:r>
              <a:rPr lang="tr-TR" dirty="0" smtClean="0"/>
              <a:t>SAAT:15.45</a:t>
            </a:r>
          </a:p>
          <a:p>
            <a:pPr algn="ctr"/>
            <a:endParaRPr lang="tr-TR" dirty="0"/>
          </a:p>
        </p:txBody>
      </p:sp>
      <p:sp>
        <p:nvSpPr>
          <p:cNvPr id="4" name="Oval 3"/>
          <p:cNvSpPr/>
          <p:nvPr/>
        </p:nvSpPr>
        <p:spPr>
          <a:xfrm>
            <a:off x="5580112" y="4221088"/>
            <a:ext cx="2304256" cy="1620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t>SONUÇ TARİHİ</a:t>
            </a:r>
          </a:p>
          <a:p>
            <a:pPr algn="ctr"/>
            <a:r>
              <a:rPr lang="tr-TR" sz="1400" dirty="0" smtClean="0"/>
              <a:t>31 TEMMUZ 2018</a:t>
            </a:r>
            <a:endParaRPr lang="tr-TR" sz="1400" dirty="0"/>
          </a:p>
        </p:txBody>
      </p:sp>
    </p:spTree>
    <p:extLst>
      <p:ext uri="{BB962C8B-B14F-4D97-AF65-F5344CB8AC3E}">
        <p14:creationId xmlns:p14="http://schemas.microsoft.com/office/powerpoint/2010/main" val="2483821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571184" cy="1371600"/>
          </a:xfrm>
        </p:spPr>
        <p:txBody>
          <a:bodyPr/>
          <a:lstStyle/>
          <a:p>
            <a:r>
              <a:rPr lang="tr-TR" dirty="0" err="1" smtClean="0"/>
              <a:t>SInav</a:t>
            </a:r>
            <a:r>
              <a:rPr lang="tr-TR" dirty="0" smtClean="0"/>
              <a:t> </a:t>
            </a:r>
            <a:r>
              <a:rPr lang="tr-TR" dirty="0" err="1" smtClean="0"/>
              <a:t>Ücretlerİnİ</a:t>
            </a:r>
            <a:r>
              <a:rPr lang="tr-TR" dirty="0" smtClean="0"/>
              <a:t> </a:t>
            </a:r>
            <a:r>
              <a:rPr lang="tr-TR" dirty="0" err="1" smtClean="0"/>
              <a:t>hangİ</a:t>
            </a:r>
            <a:r>
              <a:rPr lang="tr-TR" dirty="0" smtClean="0"/>
              <a:t> bankalara </a:t>
            </a:r>
            <a:r>
              <a:rPr lang="tr-TR" dirty="0" err="1" smtClean="0"/>
              <a:t>yatIracagIz</a:t>
            </a:r>
            <a:r>
              <a:rPr lang="tr-TR" dirty="0"/>
              <a:t>?</a:t>
            </a:r>
          </a:p>
        </p:txBody>
      </p:sp>
      <p:sp>
        <p:nvSpPr>
          <p:cNvPr id="3" name="İçerik Yer Tutucusu 2"/>
          <p:cNvSpPr>
            <a:spLocks noGrp="1"/>
          </p:cNvSpPr>
          <p:nvPr>
            <p:ph idx="1"/>
          </p:nvPr>
        </p:nvSpPr>
        <p:spPr/>
        <p:txBody>
          <a:bodyPr/>
          <a:lstStyle/>
          <a:p>
            <a:pPr marL="342900" indent="-342900">
              <a:buFont typeface="Wingdings" pitchFamily="2" charset="2"/>
              <a:buChar char="v"/>
            </a:pPr>
            <a:r>
              <a:rPr lang="tr-TR" dirty="0" smtClean="0"/>
              <a:t>Akbank, Finansbank ve Halkbank’ın </a:t>
            </a:r>
            <a:r>
              <a:rPr lang="tr-TR" dirty="0"/>
              <a:t>ATM, internet bankacılığı ve </a:t>
            </a:r>
            <a:r>
              <a:rPr lang="tr-TR" dirty="0" smtClean="0"/>
              <a:t>şubelerinden yatırabilirsiniz.</a:t>
            </a:r>
          </a:p>
          <a:p>
            <a:pPr marL="342900" indent="-342900">
              <a:buFont typeface="Wingdings" pitchFamily="2" charset="2"/>
              <a:buChar char="v"/>
            </a:pPr>
            <a:r>
              <a:rPr lang="tr-TR" dirty="0"/>
              <a:t>Ziraat Bankası sadece internet bankacılığı ve mobil bankacılık (Şubelerden ve ATM’den ücret yatırılmaz.)</a:t>
            </a:r>
          </a:p>
        </p:txBody>
      </p:sp>
    </p:spTree>
    <p:extLst>
      <p:ext uri="{BB962C8B-B14F-4D97-AF65-F5344CB8AC3E}">
        <p14:creationId xmlns:p14="http://schemas.microsoft.com/office/powerpoint/2010/main" val="548691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7632848"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5916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1"/>
            <a:ext cx="7632848"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0959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7632847" cy="593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3124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632"/>
            <a:ext cx="7776864" cy="59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520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7704855"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9586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7704855"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8014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484785"/>
            <a:ext cx="7920879" cy="46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3027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355160" cy="3852346"/>
          </a:xfrm>
        </p:spPr>
        <p:txBody>
          <a:bodyPr>
            <a:normAutofit/>
          </a:bodyPr>
          <a:lstStyle/>
          <a:p>
            <a:pPr algn="ctr"/>
            <a:r>
              <a:rPr lang="tr-TR" sz="4000" dirty="0" err="1" smtClean="0"/>
              <a:t>AklImda</a:t>
            </a:r>
            <a:r>
              <a:rPr lang="tr-TR" sz="4000" dirty="0" smtClean="0"/>
              <a:t> </a:t>
            </a:r>
            <a:r>
              <a:rPr lang="tr-TR" sz="4000" dirty="0" err="1" smtClean="0"/>
              <a:t>delİ</a:t>
            </a:r>
            <a:r>
              <a:rPr lang="tr-TR" sz="4000" dirty="0" smtClean="0"/>
              <a:t> sorular var </a:t>
            </a:r>
            <a:r>
              <a:rPr lang="tr-TR" sz="4000" dirty="0" err="1" smtClean="0"/>
              <a:t>kIsmIna</a:t>
            </a:r>
            <a:r>
              <a:rPr lang="tr-TR" sz="4000" dirty="0" smtClean="0"/>
              <a:t> </a:t>
            </a:r>
            <a:r>
              <a:rPr lang="tr-TR" sz="4000" dirty="0" err="1" smtClean="0"/>
              <a:t>geçelİm</a:t>
            </a:r>
            <a:endParaRPr lang="tr-TR" sz="4000" dirty="0"/>
          </a:p>
        </p:txBody>
      </p:sp>
    </p:spTree>
    <p:extLst>
      <p:ext uri="{BB962C8B-B14F-4D97-AF65-F5344CB8AC3E}">
        <p14:creationId xmlns:p14="http://schemas.microsoft.com/office/powerpoint/2010/main" val="11826710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499176" cy="1371600"/>
          </a:xfrm>
        </p:spPr>
        <p:txBody>
          <a:bodyPr>
            <a:noAutofit/>
          </a:bodyPr>
          <a:lstStyle/>
          <a:p>
            <a:r>
              <a:rPr lang="tr-TR" sz="2400" dirty="0"/>
              <a:t>TYT ile YGS puan türleri karşılaştırıldığında nasıl bir </a:t>
            </a:r>
            <a:r>
              <a:rPr lang="tr-TR" sz="2400" dirty="0" smtClean="0"/>
              <a:t>farklılık görülmektedir</a:t>
            </a:r>
            <a:r>
              <a:rPr lang="tr-TR" sz="2400" dirty="0"/>
              <a:t>?</a:t>
            </a:r>
          </a:p>
        </p:txBody>
      </p:sp>
      <p:sp>
        <p:nvSpPr>
          <p:cNvPr id="3" name="İçerik Yer Tutucusu 2"/>
          <p:cNvSpPr>
            <a:spLocks noGrp="1"/>
          </p:cNvSpPr>
          <p:nvPr>
            <p:ph idx="1"/>
          </p:nvPr>
        </p:nvSpPr>
        <p:spPr/>
        <p:txBody>
          <a:bodyPr/>
          <a:lstStyle/>
          <a:p>
            <a:pPr marL="342900" indent="-342900">
              <a:buFont typeface="Wingdings" pitchFamily="2" charset="2"/>
              <a:buChar char="q"/>
            </a:pPr>
            <a:r>
              <a:rPr lang="tr-TR" dirty="0" err="1" smtClean="0"/>
              <a:t>YGS’de</a:t>
            </a:r>
            <a:r>
              <a:rPr lang="tr-TR" dirty="0" smtClean="0"/>
              <a:t> </a:t>
            </a:r>
            <a:r>
              <a:rPr lang="tr-TR" dirty="0"/>
              <a:t>6 puan türü vardı (YGS-1, YGS-2, YGS-3, YGS-4, YGS-5, YGS-6). </a:t>
            </a:r>
            <a:endParaRPr lang="tr-TR" dirty="0" smtClean="0"/>
          </a:p>
          <a:p>
            <a:pPr marL="342900" indent="-342900">
              <a:buFont typeface="Wingdings" pitchFamily="2" charset="2"/>
              <a:buChar char="q"/>
            </a:pPr>
            <a:r>
              <a:rPr lang="tr-TR" dirty="0" err="1" smtClean="0"/>
              <a:t>TYT’de</a:t>
            </a:r>
            <a:r>
              <a:rPr lang="tr-TR" dirty="0" smtClean="0"/>
              <a:t> </a:t>
            </a:r>
            <a:r>
              <a:rPr lang="tr-TR" dirty="0"/>
              <a:t>ise her aday için sadece bir puan hesaplanacaktır</a:t>
            </a:r>
            <a:r>
              <a:rPr lang="tr-TR" dirty="0" smtClean="0"/>
              <a:t>. Bu </a:t>
            </a:r>
            <a:r>
              <a:rPr lang="tr-TR" dirty="0" err="1"/>
              <a:t>puan,Temel</a:t>
            </a:r>
            <a:r>
              <a:rPr lang="tr-TR" dirty="0"/>
              <a:t> </a:t>
            </a:r>
            <a:r>
              <a:rPr lang="tr-TR" dirty="0" err="1"/>
              <a:t>YeterlilikTesti</a:t>
            </a:r>
            <a:r>
              <a:rPr lang="tr-TR" dirty="0"/>
              <a:t> Puanı (TYT-Puanı)’</a:t>
            </a:r>
            <a:r>
              <a:rPr lang="tr-TR" dirty="0" err="1"/>
              <a:t>dır</a:t>
            </a:r>
            <a:r>
              <a:rPr lang="tr-TR" dirty="0"/>
              <a:t>.</a:t>
            </a:r>
          </a:p>
        </p:txBody>
      </p:sp>
    </p:spTree>
    <p:extLst>
      <p:ext uri="{BB962C8B-B14F-4D97-AF65-F5344CB8AC3E}">
        <p14:creationId xmlns:p14="http://schemas.microsoft.com/office/powerpoint/2010/main" val="301388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normAutofit/>
          </a:bodyPr>
          <a:lstStyle/>
          <a:p>
            <a:r>
              <a:rPr lang="tr-TR" sz="4400" dirty="0" err="1" smtClean="0"/>
              <a:t>kulağInIza</a:t>
            </a:r>
            <a:r>
              <a:rPr lang="tr-TR" sz="4400" dirty="0" smtClean="0"/>
              <a:t> Küpe !!!!!!</a:t>
            </a:r>
            <a:endParaRPr lang="tr-TR" sz="4400" dirty="0"/>
          </a:p>
        </p:txBody>
      </p:sp>
      <p:sp>
        <p:nvSpPr>
          <p:cNvPr id="3" name="İçerik Yer Tutucusu 2"/>
          <p:cNvSpPr>
            <a:spLocks noGrp="1"/>
          </p:cNvSpPr>
          <p:nvPr>
            <p:ph idx="1"/>
          </p:nvPr>
        </p:nvSpPr>
        <p:spPr/>
        <p:txBody>
          <a:bodyPr/>
          <a:lstStyle/>
          <a:p>
            <a:endParaRPr lang="tr-TR" dirty="0"/>
          </a:p>
        </p:txBody>
      </p:sp>
      <p:pic>
        <p:nvPicPr>
          <p:cNvPr id="1026" name="Picture 2" descr="C:\Users\GRUNDIG1\Desktop\ind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7632848" cy="4392488"/>
          </a:xfrm>
          <a:prstGeom prst="rect">
            <a:avLst/>
          </a:prstGeom>
          <a:noFill/>
          <a:extLst>
            <a:ext uri="{909E8E84-426E-40DD-AFC4-6F175D3DCCD1}">
              <a14:hiddenFill xmlns:a14="http://schemas.microsoft.com/office/drawing/2010/main">
                <a:solidFill>
                  <a:srgbClr val="FFFFFF"/>
                </a:solidFill>
              </a14:hiddenFill>
            </a:ext>
          </a:extLst>
        </p:spPr>
      </p:pic>
      <p:sp>
        <p:nvSpPr>
          <p:cNvPr id="6" name="Patlama 2 5"/>
          <p:cNvSpPr/>
          <p:nvPr/>
        </p:nvSpPr>
        <p:spPr>
          <a:xfrm rot="418629">
            <a:off x="3106488" y="1675100"/>
            <a:ext cx="2872156" cy="212739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15 dakika kuralı</a:t>
            </a:r>
            <a:endParaRPr lang="tr-TR" sz="2400" dirty="0"/>
          </a:p>
        </p:txBody>
      </p:sp>
    </p:spTree>
    <p:extLst>
      <p:ext uri="{BB962C8B-B14F-4D97-AF65-F5344CB8AC3E}">
        <p14:creationId xmlns:p14="http://schemas.microsoft.com/office/powerpoint/2010/main" val="11006431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499176" cy="1371600"/>
          </a:xfrm>
        </p:spPr>
        <p:txBody>
          <a:bodyPr>
            <a:normAutofit/>
          </a:bodyPr>
          <a:lstStyle/>
          <a:p>
            <a:r>
              <a:rPr lang="tr-TR" sz="2400" dirty="0"/>
              <a:t>Adaylar ikinci oturumdaki Alan Yeterlilik Testlerinin hangilerini cevaplandırabilir?</a:t>
            </a:r>
          </a:p>
        </p:txBody>
      </p:sp>
      <p:sp>
        <p:nvSpPr>
          <p:cNvPr id="3" name="İçerik Yer Tutucusu 2"/>
          <p:cNvSpPr>
            <a:spLocks noGrp="1"/>
          </p:cNvSpPr>
          <p:nvPr>
            <p:ph idx="1"/>
          </p:nvPr>
        </p:nvSpPr>
        <p:spPr/>
        <p:txBody>
          <a:bodyPr/>
          <a:lstStyle/>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7632848"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0908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427168" cy="1371600"/>
          </a:xfrm>
        </p:spPr>
        <p:txBody>
          <a:bodyPr>
            <a:noAutofit/>
          </a:bodyPr>
          <a:lstStyle/>
          <a:p>
            <a:r>
              <a:rPr lang="tr-TR" sz="1800" dirty="0"/>
              <a:t/>
            </a:r>
            <a:br>
              <a:rPr lang="tr-TR" sz="1800" dirty="0"/>
            </a:br>
            <a:r>
              <a:rPr lang="tr-TR" sz="1800" dirty="0"/>
              <a:t>TYT Puanında elde edilen 200 ve üzeri puanın ikinci yılda da kullanılması, her yıl değişen soruların kolaylık ve zorluk dereceleri açısından sorun oluşturabilir mi?</a:t>
            </a:r>
          </a:p>
        </p:txBody>
      </p:sp>
      <p:sp>
        <p:nvSpPr>
          <p:cNvPr id="3" name="İçerik Yer Tutucusu 2"/>
          <p:cNvSpPr>
            <a:spLocks noGrp="1"/>
          </p:cNvSpPr>
          <p:nvPr>
            <p:ph idx="1"/>
          </p:nvPr>
        </p:nvSpPr>
        <p:spPr/>
        <p:txBody>
          <a:bodyPr/>
          <a:lstStyle/>
          <a:p>
            <a:r>
              <a:rPr lang="tr-TR" dirty="0" smtClean="0"/>
              <a:t>Adayların</a:t>
            </a:r>
            <a:r>
              <a:rPr lang="tr-TR" dirty="0"/>
              <a:t>, sınava girenler içindeki başarı sırası referans alınarak, aldıkları puan takip eden yıldaki bu başarı sıralamasının karşılığına gelen puana dönüştürülecektir. Bu şekilde farklı yıllarda sınava giren adaylar için hak kaybının önüne geçilerek adil bir puanlama yapılmış olacaktır.</a:t>
            </a:r>
          </a:p>
        </p:txBody>
      </p:sp>
    </p:spTree>
    <p:extLst>
      <p:ext uri="{BB962C8B-B14F-4D97-AF65-F5344CB8AC3E}">
        <p14:creationId xmlns:p14="http://schemas.microsoft.com/office/powerpoint/2010/main" val="2771070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normAutofit/>
          </a:bodyPr>
          <a:lstStyle/>
          <a:p>
            <a:r>
              <a:rPr lang="tr-TR" sz="2800" dirty="0"/>
              <a:t>Yükseköğretim Kurumları Sınav ücreti ne kadar olacaktır?</a:t>
            </a:r>
          </a:p>
        </p:txBody>
      </p:sp>
      <p:sp>
        <p:nvSpPr>
          <p:cNvPr id="3" name="İçerik Yer Tutucusu 2"/>
          <p:cNvSpPr>
            <a:spLocks noGrp="1"/>
          </p:cNvSpPr>
          <p:nvPr>
            <p:ph idx="1"/>
          </p:nvPr>
        </p:nvSpPr>
        <p:spPr/>
        <p:txBody>
          <a:bodyPr/>
          <a:lstStyle/>
          <a:p>
            <a:r>
              <a:rPr lang="tr-TR" dirty="0"/>
              <a:t>Temel Yeterlilik Testi, Alan Yeterlilik Testi ve Yabancı Dil Testi oturumlarının her biri 50 TL’dir.</a:t>
            </a:r>
          </a:p>
        </p:txBody>
      </p:sp>
    </p:spTree>
    <p:extLst>
      <p:ext uri="{BB962C8B-B14F-4D97-AF65-F5344CB8AC3E}">
        <p14:creationId xmlns:p14="http://schemas.microsoft.com/office/powerpoint/2010/main" val="26423114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643192" cy="1371600"/>
          </a:xfrm>
        </p:spPr>
        <p:txBody>
          <a:bodyPr>
            <a:noAutofit/>
          </a:bodyPr>
          <a:lstStyle/>
          <a:p>
            <a:r>
              <a:rPr lang="tr-TR" sz="1800" dirty="0"/>
              <a:t>Meslek Yüksekokullarına yerleştirme sürecinde 2017 yılında, 6 farklı YGS puan türü vardı. 2018 yılında uygulanacak TYT sisteminde de farklı puan türleri olacak mı?</a:t>
            </a:r>
          </a:p>
        </p:txBody>
      </p:sp>
      <p:sp>
        <p:nvSpPr>
          <p:cNvPr id="3" name="İçerik Yer Tutucusu 2"/>
          <p:cNvSpPr>
            <a:spLocks noGrp="1"/>
          </p:cNvSpPr>
          <p:nvPr>
            <p:ph idx="1"/>
          </p:nvPr>
        </p:nvSpPr>
        <p:spPr/>
        <p:txBody>
          <a:bodyPr/>
          <a:lstStyle/>
          <a:p>
            <a:pPr marL="342900" indent="-342900">
              <a:buFont typeface="Wingdings" pitchFamily="2" charset="2"/>
              <a:buChar char="q"/>
            </a:pPr>
            <a:r>
              <a:rPr lang="tr-TR" dirty="0"/>
              <a:t>Hayır. Daha önce de bildirildiği gibi; Adaylar, tek TYT-Puanı ile herhangi bir MYO programını tercih edebileceklerdir.</a:t>
            </a:r>
          </a:p>
        </p:txBody>
      </p:sp>
    </p:spTree>
    <p:extLst>
      <p:ext uri="{BB962C8B-B14F-4D97-AF65-F5344CB8AC3E}">
        <p14:creationId xmlns:p14="http://schemas.microsoft.com/office/powerpoint/2010/main" val="31343503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1026" name="Picture 2" descr="C:\Users\gülçin\Desktop\Yeni klasör (5)\Yeni klasör\sorular\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0"/>
            <a:ext cx="7632848"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2662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descr="C:\Users\gülçin\Desktop\Yeni klasör (5)\Yeni klasör\sorular\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1"/>
            <a:ext cx="7632848"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717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074" name="Picture 2" descr="C:\Users\gülçin\Desktop\Yeni klasör (5)\Yeni klasör\sorular\s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1"/>
            <a:ext cx="7632848"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394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descr="C:\Users\gülçin\Desktop\Yeni klasör (5)\Yeni klasör\sorular\s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1"/>
            <a:ext cx="7632848"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277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122" name="Picture 2" descr="C:\Users\gülçin\Desktop\Yeni klasör (5)\Yeni klasör\sorular\s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6633"/>
            <a:ext cx="7632848"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9947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146" name="Picture 2" descr="C:\Users\gülçin\Desktop\Yeni klasör (5)\Yeni klasör\sorular\s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1"/>
            <a:ext cx="7632848"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88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sz="2400" u="sng" dirty="0"/>
              <a:t>DİKKAT: Eğitim bilgisi:</a:t>
            </a:r>
          </a:p>
          <a:p>
            <a:pPr lvl="0"/>
            <a:r>
              <a:rPr lang="tr-TR" b="0" dirty="0"/>
              <a:t>Eğitim bilgisi MEB e-okul sistemi kaynaklı olan adaylardan bu bilgilerinde güncelleme gereken; </a:t>
            </a:r>
          </a:p>
          <a:p>
            <a:pPr marL="342900" indent="-342900">
              <a:buFont typeface="Wingdings" pitchFamily="2" charset="2"/>
              <a:buChar char="q"/>
            </a:pPr>
            <a:r>
              <a:rPr lang="tr-TR" b="0" dirty="0" smtClean="0"/>
              <a:t>son </a:t>
            </a:r>
            <a:r>
              <a:rPr lang="tr-TR" b="0" dirty="0"/>
              <a:t>sınıf öğrencileri kendi okullarına, </a:t>
            </a:r>
          </a:p>
          <a:p>
            <a:pPr marL="342900" indent="-342900">
              <a:buFont typeface="Wingdings" pitchFamily="2" charset="2"/>
              <a:buChar char="q"/>
            </a:pPr>
            <a:r>
              <a:rPr lang="tr-TR" b="0" dirty="0" smtClean="0"/>
              <a:t>mezun </a:t>
            </a:r>
            <a:r>
              <a:rPr lang="tr-TR" b="0" dirty="0"/>
              <a:t>adaylar ise İlçe Milli Eğitim Müdürlüklerine</a:t>
            </a:r>
          </a:p>
          <a:p>
            <a:r>
              <a:rPr lang="tr-TR" b="0" dirty="0" smtClean="0"/>
              <a:t>Başvurarak bilgilerini güncellemeleri gerekmektedir.</a:t>
            </a:r>
            <a:endParaRPr lang="tr-TR" b="0" dirty="0"/>
          </a:p>
        </p:txBody>
      </p:sp>
    </p:spTree>
    <p:extLst>
      <p:ext uri="{BB962C8B-B14F-4D97-AF65-F5344CB8AC3E}">
        <p14:creationId xmlns:p14="http://schemas.microsoft.com/office/powerpoint/2010/main" val="9771950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7170" name="Picture 2" descr="C:\Users\gülçin\Desktop\Yeni klasör (5)\Yeni klasör\sorular\s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39"/>
            <a:ext cx="7632848" cy="597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8806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8194" name="Picture 2" descr="C:\Users\gülçin\Desktop\Yeni klasör (5)\Yeni klasör\sorular\s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1"/>
            <a:ext cx="7632848"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0418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9218" name="Picture 2" descr="C:\Users\gülçin\Desktop\Yeni klasör (5)\Yeni klasör\sorular\s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1"/>
            <a:ext cx="7632848"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2032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42" name="Picture 2" descr="C:\Users\gülçin\Desktop\Yeni klasör (5)\Yeni klasör\sorular\s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6633"/>
            <a:ext cx="7632848"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6220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1266" name="Picture 2" descr="C:\Users\gülçin\Desktop\Yeni klasör (5)\Yeni klasör\sorular\sor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07963"/>
            <a:ext cx="7560840" cy="588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2432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2290" name="Picture 2" descr="C:\Users\gülçin\Desktop\Yeni klasör (5)\Yeni klasör\sorular\sor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8640"/>
            <a:ext cx="7488832"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7400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3314" name="Picture 2" descr="C:\Users\gülçin\Desktop\Yeni klasör (5)\Yeni klasör\sorular\sor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6632"/>
            <a:ext cx="7344816"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9441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4338" name="Picture 2" descr="C:\Users\gülçin\Desktop\Yeni klasör (5)\Yeni klasör\sorular\SORU 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8640"/>
            <a:ext cx="7488832"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5106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15362" name="Picture 2" descr="C:\Users\gülçin\Desktop\Yeni klasör (5)\Yeni klasör\sorular\SORU 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60648"/>
            <a:ext cx="7560840"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380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16386" name="Picture 2" descr="C:\Users\gülçin\Desktop\Yeni klasör (5)\Yeni klasör\sorular\SORU 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6632"/>
            <a:ext cx="7632848"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227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descr="C:\Users\REHBERLİK\Desktop\yks\tyt soru sü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64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715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17410" name="Picture 2" descr="C:\Users\gülçin\Desktop\Yeni klasör (5)\Yeni klasör\sorular\SORU 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8640"/>
            <a:ext cx="7560840"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2247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8434" name="Picture 2" descr="C:\Users\gülçin\Desktop\Yeni klasör (5)\Yeni klasör\sorular\SORU 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0"/>
            <a:ext cx="7632848"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7973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9458" name="Picture 2" descr="C:\Users\gülçin\Desktop\Yeni klasör (5)\Yeni klasör\sorular\SORU 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6632"/>
            <a:ext cx="7560840" cy="5975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6154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482" name="Picture 2" descr="C:\Users\gülçin\Desktop\Yeni klasör (5)\Yeni klasör\sorular\SORU 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0"/>
            <a:ext cx="7632848"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7744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1506" name="Picture 2" descr="C:\Users\gülçin\Desktop\Yeni klasör (5)\Yeni klasör\sorular\SORU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0"/>
            <a:ext cx="7632848"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7477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2530" name="Picture 2" descr="C:\Users\gülçin\Desktop\Yeni klasör (5)\Yeni klasör\sorular\soru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0"/>
            <a:ext cx="7632848"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2140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3554" name="Picture 2" descr="C:\Users\gülçin\Desktop\Yeni klasör (5)\Yeni klasör\sorular\soru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0"/>
            <a:ext cx="7632848"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3320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4578" name="Picture 2" descr="C:\Users\gülçin\Desktop\Yeni klasör (5)\Yeni klasör\sorular\soru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0"/>
            <a:ext cx="7560840"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5245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5602" name="Picture 2" descr="C:\Users\gülçin\Desktop\Yeni klasör (5)\Yeni klasör\sorular\soru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8640"/>
            <a:ext cx="7632848"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48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7571184" cy="1371600"/>
          </a:xfrm>
        </p:spPr>
        <p:txBody>
          <a:bodyPr>
            <a:noAutofit/>
          </a:bodyPr>
          <a:lstStyle/>
          <a:p>
            <a:r>
              <a:rPr lang="tr-TR" sz="1800" b="1" dirty="0" smtClean="0"/>
              <a:t/>
            </a:r>
            <a:br>
              <a:rPr lang="tr-TR" sz="1800" b="1" dirty="0" smtClean="0"/>
            </a:br>
            <a:r>
              <a:rPr lang="tr-TR" sz="1800" dirty="0"/>
              <a:t/>
            </a:r>
            <a:br>
              <a:rPr lang="tr-TR" sz="1800" dirty="0"/>
            </a:br>
            <a:r>
              <a:rPr lang="tr-TR" sz="1800" b="1" dirty="0"/>
              <a:t>JANDARMA VE SAHİL GÜVENLİK FAKÜLTESİNE GİRMEK İSTEYEN ADAYLAR İÇİN GENEL BAŞVURU KOŞULLARI</a:t>
            </a:r>
            <a:endParaRPr lang="tr-TR" sz="1800" dirty="0"/>
          </a:p>
        </p:txBody>
      </p:sp>
      <p:sp>
        <p:nvSpPr>
          <p:cNvPr id="3" name="İçerik Yer Tutucusu 2"/>
          <p:cNvSpPr>
            <a:spLocks noGrp="1"/>
          </p:cNvSpPr>
          <p:nvPr>
            <p:ph idx="1"/>
          </p:nvPr>
        </p:nvSpPr>
        <p:spPr/>
        <p:txBody>
          <a:bodyPr/>
          <a:lstStyle/>
          <a:p>
            <a:pPr marL="342900" indent="-342900">
              <a:buFont typeface="Wingdings" pitchFamily="2" charset="2"/>
              <a:buChar char="q"/>
            </a:pPr>
            <a:r>
              <a:rPr lang="tr-TR" b="0" dirty="0"/>
              <a:t>JSGA Fakültesi adayların ön başvurularını www.jandarma.gov.tr adresinden Haziran-Temmuz ayları arasında YKS </a:t>
            </a:r>
            <a:r>
              <a:rPr lang="tr-TR" b="0" dirty="0" smtClean="0"/>
              <a:t>sınav </a:t>
            </a:r>
            <a:r>
              <a:rPr lang="tr-TR" b="0" dirty="0"/>
              <a:t>sonuçları açıklanmadan önce alacaktır</a:t>
            </a:r>
            <a:r>
              <a:rPr lang="tr-TR" b="0" dirty="0" smtClean="0"/>
              <a:t>.</a:t>
            </a:r>
          </a:p>
          <a:p>
            <a:pPr marL="342900" indent="-342900">
              <a:buFont typeface="Wingdings" pitchFamily="2" charset="2"/>
              <a:buChar char="q"/>
            </a:pPr>
            <a:r>
              <a:rPr lang="tr-TR" b="0" dirty="0"/>
              <a:t>Jandarma Genel Komutanlığı kendi seçme sınavlarını (Boy-Kilo, Mülakat, Spor) YKS sınav sonuçları açıklandıktan sonra yapacaktır</a:t>
            </a:r>
            <a:r>
              <a:rPr lang="tr-TR" b="0" dirty="0" smtClean="0"/>
              <a:t>.</a:t>
            </a:r>
          </a:p>
          <a:p>
            <a:pPr marL="342900" indent="-342900">
              <a:buFont typeface="Wingdings" pitchFamily="2" charset="2"/>
              <a:buChar char="q"/>
            </a:pPr>
            <a:r>
              <a:rPr lang="tr-TR" b="0" dirty="0"/>
              <a:t>Jandarma ve Sahil Güvenlik Fakültesine girmek isteyen adayların Jandarma Genel Komutanlığı kendi seçme sınavından ve YKS sınavından aldıkları puanlara göre sıralamaları yapılarak sonuçlar faaliyet takvimiyle birlikte www.jandarma.gov.tr ve www.jsga.edu.tr adreslerinden ilan edecektir.</a:t>
            </a:r>
          </a:p>
        </p:txBody>
      </p:sp>
    </p:spTree>
    <p:extLst>
      <p:ext uri="{BB962C8B-B14F-4D97-AF65-F5344CB8AC3E}">
        <p14:creationId xmlns:p14="http://schemas.microsoft.com/office/powerpoint/2010/main" val="469999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55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774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7643192" cy="1263670"/>
          </a:xfrm>
        </p:spPr>
        <p:txBody>
          <a:bodyPr>
            <a:normAutofit/>
          </a:bodyPr>
          <a:lstStyle/>
          <a:p>
            <a:r>
              <a:rPr lang="tr-TR" sz="3200" dirty="0"/>
              <a:t/>
            </a:r>
            <a:br>
              <a:rPr lang="tr-TR" sz="3200" dirty="0"/>
            </a:br>
            <a:r>
              <a:rPr lang="tr-TR" sz="3200" b="1" dirty="0"/>
              <a:t>ARANAN NİTELİKLER:</a:t>
            </a:r>
            <a:endParaRPr lang="tr-TR" sz="3200" dirty="0"/>
          </a:p>
        </p:txBody>
      </p:sp>
      <p:sp>
        <p:nvSpPr>
          <p:cNvPr id="3" name="İçerik Yer Tutucusu 2"/>
          <p:cNvSpPr>
            <a:spLocks noGrp="1"/>
          </p:cNvSpPr>
          <p:nvPr>
            <p:ph idx="1"/>
          </p:nvPr>
        </p:nvSpPr>
        <p:spPr/>
        <p:txBody>
          <a:bodyPr/>
          <a:lstStyle/>
          <a:p>
            <a:pPr marL="342900" indent="-342900">
              <a:buFont typeface="Wingdings" pitchFamily="2" charset="2"/>
              <a:buChar char="q"/>
            </a:pPr>
            <a:r>
              <a:rPr lang="tr-TR" b="0" dirty="0"/>
              <a:t>Düzeltilmemiş nüfus kaydına göre, başvuru yapılan yılın 1 Ocak tarihi itibariyle yirmi bir yaşını bitirmemiş olmak</a:t>
            </a:r>
            <a:r>
              <a:rPr lang="tr-TR" b="0" dirty="0" smtClean="0"/>
              <a:t>,</a:t>
            </a:r>
          </a:p>
          <a:p>
            <a:pPr marL="342900" indent="-342900">
              <a:buFont typeface="Wingdings" pitchFamily="2" charset="2"/>
              <a:buChar char="q"/>
            </a:pPr>
            <a:r>
              <a:rPr lang="tr-TR" b="0" dirty="0"/>
              <a:t>Başvuru yapılan yıl Yükseköğretim Kurumları Sınavına (YKS) {Temel Yeterlilik Testi (TYT) ile Alan Yeterlilik Testlerine (AYT)} katılmış ve tespit edilen taban puanı veya üzerinde not almış olmak, şehit ve gazi eş ve çocukları için belirlenen taban puanın en az % 80’ini almış olmak,</a:t>
            </a:r>
          </a:p>
          <a:p>
            <a:endParaRPr lang="tr-TR" b="0" dirty="0"/>
          </a:p>
          <a:p>
            <a:endParaRPr lang="tr-TR" dirty="0"/>
          </a:p>
        </p:txBody>
      </p:sp>
    </p:spTree>
    <p:extLst>
      <p:ext uri="{BB962C8B-B14F-4D97-AF65-F5344CB8AC3E}">
        <p14:creationId xmlns:p14="http://schemas.microsoft.com/office/powerpoint/2010/main" val="3668930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098" name="Picture 2" descr="C:\Users\REHBERLİK\Desktop\yks\bara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9644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435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179512" y="5085185"/>
            <a:ext cx="7980040" cy="1008112"/>
          </a:xfrm>
        </p:spPr>
        <p:txBody>
          <a:bodyPr>
            <a:normAutofit lnSpcReduction="10000"/>
          </a:bodyPr>
          <a:lstStyle/>
          <a:p>
            <a:r>
              <a:rPr lang="tr-TR" sz="1800" dirty="0" smtClean="0">
                <a:solidFill>
                  <a:schemeClr val="accent3"/>
                </a:solidFill>
              </a:rPr>
              <a:t>  TYT – Puanı </a:t>
            </a:r>
            <a:r>
              <a:rPr lang="tr-TR" sz="1800" dirty="0" smtClean="0">
                <a:solidFill>
                  <a:srgbClr val="FF0000"/>
                </a:solidFill>
              </a:rPr>
              <a:t>≥ 200                                                   </a:t>
            </a:r>
            <a:r>
              <a:rPr lang="tr-TR" sz="1800" dirty="0">
                <a:solidFill>
                  <a:srgbClr val="FF0000"/>
                </a:solidFill>
              </a:rPr>
              <a:t> </a:t>
            </a:r>
            <a:r>
              <a:rPr lang="tr-TR" sz="1800" dirty="0" smtClean="0"/>
              <a:t>BİR SONRAKİ YIL     					           KULLANMA ŞANSI</a:t>
            </a:r>
            <a:endParaRPr lang="tr-TR" sz="1800" dirty="0"/>
          </a:p>
          <a:p>
            <a:r>
              <a:rPr lang="tr-TR" dirty="0" smtClean="0"/>
              <a:t>  </a:t>
            </a:r>
            <a:endParaRPr lang="tr-T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4488"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ağ Ok 3"/>
          <p:cNvSpPr/>
          <p:nvPr/>
        </p:nvSpPr>
        <p:spPr>
          <a:xfrm>
            <a:off x="3275856" y="5085184"/>
            <a:ext cx="1206388" cy="648072"/>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683745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el">
  <a:themeElements>
    <a:clrScheme name="Tem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Teme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e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345</TotalTime>
  <Words>1075</Words>
  <Application>Microsoft Office PowerPoint</Application>
  <PresentationFormat>Ekran Gösterisi (4:3)</PresentationFormat>
  <Paragraphs>144</Paragraphs>
  <Slides>70</Slides>
  <Notes>0</Notes>
  <HiddenSlides>0</HiddenSlides>
  <MMClips>0</MMClips>
  <ScaleCrop>false</ScaleCrop>
  <HeadingPairs>
    <vt:vector size="4" baseType="variant">
      <vt:variant>
        <vt:lpstr>Tema</vt:lpstr>
      </vt:variant>
      <vt:variant>
        <vt:i4>1</vt:i4>
      </vt:variant>
      <vt:variant>
        <vt:lpstr>Slayt Başlıkları</vt:lpstr>
      </vt:variant>
      <vt:variant>
        <vt:i4>70</vt:i4>
      </vt:variant>
    </vt:vector>
  </HeadingPairs>
  <TitlesOfParts>
    <vt:vector size="71" baseType="lpstr">
      <vt:lpstr>Temel</vt:lpstr>
      <vt:lpstr>PowerPoint Sunusu</vt:lpstr>
      <vt:lpstr>PowerPoint Sunusu</vt:lpstr>
      <vt:lpstr>YÜKSEK ÖĞRETİM KURUMLARI SINAVI NE ZAMAN ?</vt:lpstr>
      <vt:lpstr>kulağInIza Küpe !!!!!!</vt:lpstr>
      <vt:lpstr>PowerPoint Sunusu</vt:lpstr>
      <vt:lpstr>PowerPoint Sunusu</vt:lpstr>
      <vt:lpstr>PowerPoint Sunusu</vt:lpstr>
      <vt:lpstr>PowerPoint Sunusu</vt:lpstr>
      <vt:lpstr>PowerPoint Sunusu</vt:lpstr>
      <vt:lpstr>PowerPoint Sunusu</vt:lpstr>
      <vt:lpstr>PowerPoint Sunusu</vt:lpstr>
      <vt:lpstr>Bütün testler tek kİtapçIkta </vt:lpstr>
      <vt:lpstr>PowerPoint Sunusu</vt:lpstr>
      <vt:lpstr>PowerPoint Sunusu</vt:lpstr>
      <vt:lpstr>PowerPoint Sunusu</vt:lpstr>
      <vt:lpstr>PowerPoint Sunusu</vt:lpstr>
      <vt:lpstr>PowerPoint Sunusu</vt:lpstr>
      <vt:lpstr>OBP YERLEŞTİRME PUANLARINA NASIL EKLENECEK ?</vt:lpstr>
      <vt:lpstr>PowerPoint Sunusu</vt:lpstr>
      <vt:lpstr>Ek puan verİlecek mİ ?</vt:lpstr>
      <vt:lpstr>PowerPoint Sunusu</vt:lpstr>
      <vt:lpstr>Meslekİ ve Teknİk Ortaöğretİm Kurumu MezunlarInIn Ek PuanlarI İle Yerleşebİleceklerİ Ön Lİsans ProgramlarI </vt:lpstr>
      <vt:lpstr>                                                                                     YİYECEK İÇECEK HİZMETLERİ ALANI VE TÜM DALLARI</vt:lpstr>
      <vt:lpstr>PowerPoint Sunusu</vt:lpstr>
      <vt:lpstr>  KURUM BESLENMESİ</vt:lpstr>
      <vt:lpstr>TABLO 3B.2  Teknoloji Fakültesi / Sanat ve Tasarım Fakültesi / Turizm Fakültesi Lisans Programları </vt:lpstr>
      <vt:lpstr> BİLİŞİM TEKNOLOJİLERİ  ALANI VE TÜM DALLARI</vt:lpstr>
      <vt:lpstr>  YİYECEK İÇECEK HİZMETLERİ   ALANI VE TÜM DALLARI</vt:lpstr>
      <vt:lpstr> OKUL BİRİNCİLERİ</vt:lpstr>
      <vt:lpstr>SInav Ücretlerİnİ hangİ bankalara yatIracagIz?</vt:lpstr>
      <vt:lpstr>PowerPoint Sunusu</vt:lpstr>
      <vt:lpstr>PowerPoint Sunusu</vt:lpstr>
      <vt:lpstr>PowerPoint Sunusu</vt:lpstr>
      <vt:lpstr>PowerPoint Sunusu</vt:lpstr>
      <vt:lpstr>PowerPoint Sunusu</vt:lpstr>
      <vt:lpstr>PowerPoint Sunusu</vt:lpstr>
      <vt:lpstr>PowerPoint Sunusu</vt:lpstr>
      <vt:lpstr>AklImda delİ sorular var kIsmIna geçelİm</vt:lpstr>
      <vt:lpstr>TYT ile YGS puan türleri karşılaştırıldığında nasıl bir farklılık görülmektedir?</vt:lpstr>
      <vt:lpstr>Adaylar ikinci oturumdaki Alan Yeterlilik Testlerinin hangilerini cevaplandırabilir?</vt:lpstr>
      <vt:lpstr> TYT Puanında elde edilen 200 ve üzeri puanın ikinci yılda da kullanılması, her yıl değişen soruların kolaylık ve zorluk dereceleri açısından sorun oluşturabilir mi?</vt:lpstr>
      <vt:lpstr>Yükseköğretim Kurumları Sınav ücreti ne kadar olacaktır?</vt:lpstr>
      <vt:lpstr>Meslek Yüksekokullarına yerleştirme sürecinde 2017 yılında, 6 farklı YGS puan türü vardı. 2018 yılında uygulanacak TYT sisteminde de farklı puan türleri olacak mı?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JANDARMA VE SAHİL GÜVENLİK FAKÜLTESİNE GİRMEK İSTEYEN ADAYLAR İÇİN GENEL BAŞVURU KOŞULLARI</vt:lpstr>
      <vt:lpstr> ARANAN NİTELİKLER: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REHBERLİK</dc:creator>
  <cp:lastModifiedBy>Onur Okan</cp:lastModifiedBy>
  <cp:revision>55</cp:revision>
  <cp:lastPrinted>2017-10-16T11:20:10Z</cp:lastPrinted>
  <dcterms:created xsi:type="dcterms:W3CDTF">2017-10-16T11:01:54Z</dcterms:created>
  <dcterms:modified xsi:type="dcterms:W3CDTF">2018-03-04T20:20:58Z</dcterms:modified>
</cp:coreProperties>
</file>